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493" r:id="rId2"/>
    <p:sldId id="668" r:id="rId3"/>
    <p:sldId id="669" r:id="rId4"/>
    <p:sldId id="670" r:id="rId5"/>
    <p:sldId id="671" r:id="rId6"/>
    <p:sldId id="672" r:id="rId7"/>
    <p:sldId id="673" r:id="rId8"/>
    <p:sldId id="674" r:id="rId9"/>
    <p:sldId id="675" r:id="rId10"/>
    <p:sldId id="676" r:id="rId11"/>
    <p:sldId id="677" r:id="rId12"/>
    <p:sldId id="602" r:id="rId13"/>
    <p:sldId id="606" r:id="rId14"/>
    <p:sldId id="608" r:id="rId15"/>
    <p:sldId id="644" r:id="rId16"/>
    <p:sldId id="645" r:id="rId17"/>
    <p:sldId id="646" r:id="rId18"/>
    <p:sldId id="647" r:id="rId19"/>
    <p:sldId id="648" r:id="rId20"/>
    <p:sldId id="649" r:id="rId21"/>
    <p:sldId id="650" r:id="rId22"/>
    <p:sldId id="654" r:id="rId23"/>
    <p:sldId id="655" r:id="rId24"/>
    <p:sldId id="613" r:id="rId25"/>
    <p:sldId id="614" r:id="rId26"/>
    <p:sldId id="615" r:id="rId27"/>
    <p:sldId id="616" r:id="rId28"/>
    <p:sldId id="617" r:id="rId29"/>
    <p:sldId id="618" r:id="rId30"/>
    <p:sldId id="619" r:id="rId31"/>
    <p:sldId id="620" r:id="rId32"/>
    <p:sldId id="656" r:id="rId33"/>
    <p:sldId id="657" r:id="rId34"/>
    <p:sldId id="658" r:id="rId35"/>
    <p:sldId id="659" r:id="rId36"/>
    <p:sldId id="660" r:id="rId37"/>
    <p:sldId id="661" r:id="rId38"/>
    <p:sldId id="662" r:id="rId39"/>
    <p:sldId id="663" r:id="rId40"/>
    <p:sldId id="664" r:id="rId41"/>
    <p:sldId id="621" r:id="rId42"/>
    <p:sldId id="622" r:id="rId43"/>
    <p:sldId id="623" r:id="rId44"/>
    <p:sldId id="624" r:id="rId45"/>
    <p:sldId id="625" r:id="rId46"/>
    <p:sldId id="665" r:id="rId47"/>
    <p:sldId id="666" r:id="rId48"/>
    <p:sldId id="626" r:id="rId49"/>
    <p:sldId id="627" r:id="rId50"/>
    <p:sldId id="628" r:id="rId51"/>
    <p:sldId id="629" r:id="rId52"/>
    <p:sldId id="630" r:id="rId53"/>
    <p:sldId id="631" r:id="rId54"/>
    <p:sldId id="632" r:id="rId55"/>
    <p:sldId id="633" r:id="rId56"/>
    <p:sldId id="634" r:id="rId57"/>
    <p:sldId id="635" r:id="rId58"/>
    <p:sldId id="636" r:id="rId59"/>
    <p:sldId id="637" r:id="rId60"/>
    <p:sldId id="638" r:id="rId61"/>
    <p:sldId id="639" r:id="rId62"/>
    <p:sldId id="640" r:id="rId63"/>
    <p:sldId id="641" r:id="rId64"/>
    <p:sldId id="643" r:id="rId65"/>
    <p:sldId id="667" r:id="rId6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00"/>
    <a:srgbClr val="800000"/>
    <a:srgbClr val="000099"/>
    <a:srgbClr val="FF3300"/>
    <a:srgbClr val="0033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52" autoAdjust="0"/>
    <p:restoredTop sz="84704" autoAdjust="0"/>
  </p:normalViewPr>
  <p:slideViewPr>
    <p:cSldViewPr>
      <p:cViewPr varScale="1">
        <p:scale>
          <a:sx n="53" d="100"/>
          <a:sy n="53" d="100"/>
        </p:scale>
        <p:origin x="1124"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856"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emf"/><Relationship Id="rId7" Type="http://schemas.openxmlformats.org/officeDocument/2006/relationships/image" Target="../media/image61.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4950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r" defTabSz="965638" eaLnBrk="1" hangingPunct="1">
              <a:defRPr sz="1300">
                <a:latin typeface="Times" pitchFamily="1" charset="0"/>
                <a:cs typeface="+mn-cs"/>
              </a:defRPr>
            </a:lvl1pPr>
          </a:lstStyle>
          <a:p>
            <a:pPr>
              <a:defRPr/>
            </a:pPr>
            <a:endParaRPr lang="en-US" dirty="0"/>
          </a:p>
        </p:txBody>
      </p:sp>
      <p:sp>
        <p:nvSpPr>
          <p:cNvPr id="14950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4950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r" defTabSz="965058" eaLnBrk="1" hangingPunct="1">
              <a:defRPr sz="1300"/>
            </a:lvl1pPr>
          </a:lstStyle>
          <a:p>
            <a:pPr>
              <a:defRPr/>
            </a:pPr>
            <a:fld id="{1F02C21E-0C98-464D-B16C-64BF360EE94B}" type="slidenum">
              <a:rPr lang="en-US" altLang="en-US"/>
              <a:pPr>
                <a:defRPr/>
              </a:pPr>
              <a:t>‹#›</a:t>
            </a:fld>
            <a:endParaRPr lang="en-US" altLang="en-US" dirty="0"/>
          </a:p>
        </p:txBody>
      </p:sp>
    </p:spTree>
    <p:extLst>
      <p:ext uri="{BB962C8B-B14F-4D97-AF65-F5344CB8AC3E}">
        <p14:creationId xmlns:p14="http://schemas.microsoft.com/office/powerpoint/2010/main" val="152077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2595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r" defTabSz="965638" eaLnBrk="1" hangingPunct="1">
              <a:defRPr sz="1300">
                <a:latin typeface="Times" pitchFamily="1" charset="0"/>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595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2595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r" defTabSz="965058" eaLnBrk="1" hangingPunct="1">
              <a:defRPr sz="1300"/>
            </a:lvl1pPr>
          </a:lstStyle>
          <a:p>
            <a:pPr>
              <a:defRPr/>
            </a:pPr>
            <a:fld id="{4B07377D-B777-4C1B-862A-02EA6FDB391A}" type="slidenum">
              <a:rPr lang="en-US" altLang="en-US"/>
              <a:pPr>
                <a:defRPr/>
              </a:pPr>
              <a:t>‹#›</a:t>
            </a:fld>
            <a:endParaRPr lang="en-US" altLang="en-US" dirty="0"/>
          </a:p>
        </p:txBody>
      </p:sp>
    </p:spTree>
    <p:extLst>
      <p:ext uri="{BB962C8B-B14F-4D97-AF65-F5344CB8AC3E}">
        <p14:creationId xmlns:p14="http://schemas.microsoft.com/office/powerpoint/2010/main" val="1983627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panose="02020603050405020304" pitchFamily="18" charset="0"/>
              </a:defRPr>
            </a:lvl1pPr>
            <a:lvl2pPr marL="741363" indent="-284163" defTabSz="963613">
              <a:spcBef>
                <a:spcPct val="30000"/>
              </a:spcBef>
              <a:defRPr sz="1200">
                <a:solidFill>
                  <a:schemeClr val="tx1"/>
                </a:solidFill>
                <a:latin typeface="Times" panose="02020603050405020304" pitchFamily="18" charset="0"/>
              </a:defRPr>
            </a:lvl2pPr>
            <a:lvl3pPr marL="1141413" indent="-227013" defTabSz="963613">
              <a:spcBef>
                <a:spcPct val="30000"/>
              </a:spcBef>
              <a:defRPr sz="1200">
                <a:solidFill>
                  <a:schemeClr val="tx1"/>
                </a:solidFill>
                <a:latin typeface="Times" panose="02020603050405020304" pitchFamily="18" charset="0"/>
              </a:defRPr>
            </a:lvl3pPr>
            <a:lvl4pPr marL="1598613" indent="-227013" defTabSz="963613">
              <a:spcBef>
                <a:spcPct val="30000"/>
              </a:spcBef>
              <a:defRPr sz="1200">
                <a:solidFill>
                  <a:schemeClr val="tx1"/>
                </a:solidFill>
                <a:latin typeface="Times" panose="02020603050405020304" pitchFamily="18" charset="0"/>
              </a:defRPr>
            </a:lvl4pPr>
            <a:lvl5pPr marL="2055813" indent="-227013" defTabSz="963613">
              <a:spcBef>
                <a:spcPct val="30000"/>
              </a:spcBef>
              <a:defRPr sz="1200">
                <a:solidFill>
                  <a:schemeClr val="tx1"/>
                </a:solidFill>
                <a:latin typeface="Times" panose="02020603050405020304" pitchFamily="18" charset="0"/>
              </a:defRPr>
            </a:lvl5pPr>
            <a:lvl6pPr marL="2513013" indent="-227013" defTabSz="963613" eaLnBrk="0" fontAlgn="base" hangingPunct="0">
              <a:spcBef>
                <a:spcPct val="30000"/>
              </a:spcBef>
              <a:spcAft>
                <a:spcPct val="0"/>
              </a:spcAft>
              <a:defRPr sz="1200">
                <a:solidFill>
                  <a:schemeClr val="tx1"/>
                </a:solidFill>
                <a:latin typeface="Times" panose="02020603050405020304" pitchFamily="18" charset="0"/>
              </a:defRPr>
            </a:lvl6pPr>
            <a:lvl7pPr marL="2970213" indent="-227013" defTabSz="963613" eaLnBrk="0" fontAlgn="base" hangingPunct="0">
              <a:spcBef>
                <a:spcPct val="30000"/>
              </a:spcBef>
              <a:spcAft>
                <a:spcPct val="0"/>
              </a:spcAft>
              <a:defRPr sz="1200">
                <a:solidFill>
                  <a:schemeClr val="tx1"/>
                </a:solidFill>
                <a:latin typeface="Times" panose="02020603050405020304" pitchFamily="18" charset="0"/>
              </a:defRPr>
            </a:lvl7pPr>
            <a:lvl8pPr marL="3427413" indent="-227013" defTabSz="963613" eaLnBrk="0" fontAlgn="base" hangingPunct="0">
              <a:spcBef>
                <a:spcPct val="30000"/>
              </a:spcBef>
              <a:spcAft>
                <a:spcPct val="0"/>
              </a:spcAft>
              <a:defRPr sz="1200">
                <a:solidFill>
                  <a:schemeClr val="tx1"/>
                </a:solidFill>
                <a:latin typeface="Times" panose="02020603050405020304" pitchFamily="18" charset="0"/>
              </a:defRPr>
            </a:lvl8pPr>
            <a:lvl9pPr marL="3884613" indent="-227013" defTabSz="963613"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1B759AFB-AF38-439C-B186-27880EA1EADE}" type="slidenum">
              <a:rPr lang="en-US" altLang="en-US" sz="1300" smtClean="0"/>
              <a:pPr>
                <a:spcBef>
                  <a:spcPct val="0"/>
                </a:spcBef>
              </a:pPr>
              <a:t>1</a:t>
            </a:fld>
            <a:endParaRPr lang="en-US" altLang="en-US" sz="1300" dirty="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304788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226106" y="4504674"/>
            <a:ext cx="6862988" cy="4555638"/>
          </a:xfrm>
          <a:noFill/>
          <a:ln w="9525"/>
        </p:spPr>
        <p:txBody>
          <a:bodyPr lIns="95633" tIns="46975" rIns="95633" bIns="46975"/>
          <a:lstStyle/>
          <a:p>
            <a:r>
              <a:rPr lang="en-US" b="1" dirty="0"/>
              <a:t>Phase I: </a:t>
            </a:r>
            <a:r>
              <a:rPr lang="en-US" dirty="0"/>
              <a:t>Define SC strategy: What capabilities needed to support competitive strategy? </a:t>
            </a:r>
          </a:p>
          <a:p>
            <a:pPr>
              <a:buFontTx/>
              <a:buChar char="•"/>
            </a:pPr>
            <a:r>
              <a:rPr lang="en-US" dirty="0"/>
              <a:t> Competitive strategy = set of customer needs to be satisfied by SC.</a:t>
            </a:r>
          </a:p>
          <a:p>
            <a:pPr>
              <a:buFontTx/>
              <a:buChar char="•"/>
            </a:pPr>
            <a:r>
              <a:rPr lang="en-US" dirty="0"/>
              <a:t> Global competition: where will players be?</a:t>
            </a:r>
          </a:p>
          <a:p>
            <a:pPr>
              <a:buFontTx/>
              <a:buChar char="•"/>
            </a:pPr>
            <a:r>
              <a:rPr lang="en-US" dirty="0"/>
              <a:t> Growth strategy: acquire, build or partner for facilities?  </a:t>
            </a:r>
          </a:p>
          <a:p>
            <a:r>
              <a:rPr lang="en-US" dirty="0"/>
              <a:t>=&gt; How many facilities?  How large? What is the role of each facility? Tailoring of SC to different business unit needs.</a:t>
            </a:r>
          </a:p>
          <a:p>
            <a:r>
              <a:rPr lang="en-US" b="1" dirty="0"/>
              <a:t>Phase II: </a:t>
            </a:r>
            <a:r>
              <a:rPr lang="en-US" dirty="0"/>
              <a:t>Regional: Define regions for facilities and their approx. number, their potential roles (all products for one market vs. one for all markets) and approx. capacity.</a:t>
            </a:r>
          </a:p>
          <a:p>
            <a:r>
              <a:rPr lang="en-US" dirty="0"/>
              <a:t>Has become even more meaningful with regional trading blocks.</a:t>
            </a:r>
          </a:p>
          <a:p>
            <a:pPr>
              <a:buFontTx/>
              <a:buChar char="•"/>
            </a:pPr>
            <a:r>
              <a:rPr lang="en-US" dirty="0"/>
              <a:t> Demand forecast by country: magnitude and country homogeneity =&gt; econ. Of scale?</a:t>
            </a:r>
          </a:p>
          <a:p>
            <a:pPr>
              <a:buFontTx/>
              <a:buChar char="•"/>
            </a:pPr>
            <a:r>
              <a:rPr lang="en-US" dirty="0"/>
              <a:t> Supply: Technology: Cost, Economies of scale or scope?</a:t>
            </a:r>
          </a:p>
          <a:p>
            <a:pPr>
              <a:buFontTx/>
              <a:buChar char="•"/>
            </a:pPr>
            <a:r>
              <a:rPr lang="en-US" dirty="0"/>
              <a:t> Demand, exchange rate risk, political</a:t>
            </a:r>
          </a:p>
          <a:p>
            <a:pPr>
              <a:buFontTx/>
              <a:buChar char="•"/>
            </a:pPr>
            <a:r>
              <a:rPr lang="en-US" dirty="0"/>
              <a:t> Tariffs: rates, incentives, min. local production, import/export restrictions.</a:t>
            </a:r>
          </a:p>
          <a:p>
            <a:pPr>
              <a:buFontTx/>
              <a:buChar char="•"/>
            </a:pPr>
            <a:r>
              <a:rPr lang="en-US" dirty="0"/>
              <a:t> Competitors: how many, locate close/far?</a:t>
            </a:r>
          </a:p>
          <a:p>
            <a:r>
              <a:rPr lang="en-US" b="1" dirty="0"/>
              <a:t>Phase III: </a:t>
            </a:r>
            <a:r>
              <a:rPr lang="en-US" dirty="0"/>
              <a:t>Selection of desirable sites based on hard/soft infrastructure</a:t>
            </a:r>
          </a:p>
          <a:p>
            <a:r>
              <a:rPr lang="en-US" b="1" dirty="0"/>
              <a:t>Phase IV: </a:t>
            </a:r>
            <a:r>
              <a:rPr lang="en-US" dirty="0"/>
              <a:t>Determine Location and capacity for each facility in set of desirable sites.  Goal: Max. total profits, looking at margins, demands, and SC cost.  </a:t>
            </a:r>
          </a:p>
          <a:p>
            <a:r>
              <a:rPr lang="en-US" dirty="0"/>
              <a:t>=&gt; we now discuss the methodologies.  For </a:t>
            </a:r>
            <a:r>
              <a:rPr lang="en-US" b="1" dirty="0"/>
              <a:t>location and allocation, capacity later.</a:t>
            </a:r>
          </a:p>
        </p:txBody>
      </p:sp>
      <p:sp>
        <p:nvSpPr>
          <p:cNvPr id="6861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003203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xfrm>
            <a:off x="226106" y="4560570"/>
            <a:ext cx="6862988" cy="4320540"/>
          </a:xfrm>
          <a:noFill/>
          <a:ln w="9525"/>
        </p:spPr>
        <p:txBody>
          <a:bodyPr/>
          <a:lstStyle/>
          <a:p>
            <a:r>
              <a:rPr lang="en-US" dirty="0"/>
              <a:t>Here all costs and demand are considered at the aggregate level. The region’s demand is aggregated to a suitable level (zip code, state, mid west, U.S., North America etc.) and then assumed to be located at a representative point (center of gravity?). The production, transportation and other costs are then assumed at an aggregate level. Ideally taxes and tariffs should be included and the analysis should be based on maximizing profit. This can be particularly important when taxes vary based on what is done locally.</a:t>
            </a:r>
          </a:p>
        </p:txBody>
      </p:sp>
    </p:spTree>
    <p:extLst>
      <p:ext uri="{BB962C8B-B14F-4D97-AF65-F5344CB8AC3E}">
        <p14:creationId xmlns:p14="http://schemas.microsoft.com/office/powerpoint/2010/main" val="4022908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07377D-B777-4C1B-862A-02EA6FDB391A}" type="slidenum">
              <a:rPr lang="en-US" altLang="en-US" smtClean="0"/>
              <a:pPr>
                <a:defRPr/>
              </a:pPr>
              <a:t>26</a:t>
            </a:fld>
            <a:endParaRPr lang="en-US" altLang="en-US" dirty="0"/>
          </a:p>
        </p:txBody>
      </p:sp>
    </p:spTree>
    <p:extLst>
      <p:ext uri="{BB962C8B-B14F-4D97-AF65-F5344CB8AC3E}">
        <p14:creationId xmlns:p14="http://schemas.microsoft.com/office/powerpoint/2010/main" val="3965324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32</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747697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33</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3048103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34</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667299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35</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3660997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36</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1377061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37</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4290059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38</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604938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p:spPr>
        <p:txBody>
          <a:bodyPr/>
          <a:lstStyle/>
          <a:p>
            <a:endParaRPr lang="en-US" dirty="0"/>
          </a:p>
        </p:txBody>
      </p:sp>
      <p:sp>
        <p:nvSpPr>
          <p:cNvPr id="4" name="Slide Number Placeholder 3"/>
          <p:cNvSpPr>
            <a:spLocks noGrp="1"/>
          </p:cNvSpPr>
          <p:nvPr>
            <p:ph type="sldNum" sz="quarter" idx="10"/>
          </p:nvPr>
        </p:nvSpPr>
        <p:spPr/>
        <p:txBody>
          <a:bodyPr/>
          <a:lstStyle/>
          <a:p>
            <a:fld id="{87C048EF-2C35-4C95-B755-05E88DAD8C9D}" type="slidenum">
              <a:rPr lang="en-US" smtClean="0"/>
              <a:pPr/>
              <a:t>10</a:t>
            </a:fld>
            <a:endParaRPr lang="en-US" dirty="0"/>
          </a:p>
        </p:txBody>
      </p:sp>
    </p:spTree>
    <p:extLst>
      <p:ext uri="{BB962C8B-B14F-4D97-AF65-F5344CB8AC3E}">
        <p14:creationId xmlns:p14="http://schemas.microsoft.com/office/powerpoint/2010/main" val="3632467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39</a:t>
            </a:fld>
            <a:endParaRPr lang="en-US" dirty="0"/>
          </a:p>
        </p:txBody>
      </p:sp>
      <p:sp>
        <p:nvSpPr>
          <p:cNvPr id="6" name="Footer Placeholder 5"/>
          <p:cNvSpPr>
            <a:spLocks noGrp="1"/>
          </p:cNvSpPr>
          <p:nvPr>
            <p:ph type="ftr" sz="quarter" idx="12"/>
          </p:nvPr>
        </p:nvSpPr>
        <p:spPr/>
        <p:txBody>
          <a:bodyPr/>
          <a:lstStyle/>
          <a:p>
            <a:pPr>
              <a:defRPr/>
            </a:pPr>
            <a:r>
              <a:rPr lang="en-US" dirty="0"/>
              <a:t>Sripad Devalkar, ISB, Operations Management, 2013</a:t>
            </a:r>
          </a:p>
        </p:txBody>
      </p:sp>
    </p:spTree>
    <p:extLst>
      <p:ext uri="{BB962C8B-B14F-4D97-AF65-F5344CB8AC3E}">
        <p14:creationId xmlns:p14="http://schemas.microsoft.com/office/powerpoint/2010/main" val="3100932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a:xfrm>
            <a:off x="226106" y="4504674"/>
            <a:ext cx="6862988" cy="4555638"/>
          </a:xfrm>
          <a:noFill/>
          <a:ln w="9525"/>
        </p:spPr>
        <p:txBody>
          <a:bodyPr lIns="95633" tIns="46975" rIns="95633" bIns="46975"/>
          <a:lstStyle/>
          <a:p>
            <a:r>
              <a:rPr lang="en-US" b="1" dirty="0"/>
              <a:t>Phase I: </a:t>
            </a:r>
            <a:r>
              <a:rPr lang="en-US" dirty="0"/>
              <a:t>Define SC strategy: What capabilities needed to support competitive strategy? </a:t>
            </a:r>
          </a:p>
          <a:p>
            <a:pPr>
              <a:buFontTx/>
              <a:buChar char="•"/>
            </a:pPr>
            <a:r>
              <a:rPr lang="en-US" dirty="0"/>
              <a:t> Competitive strategy = set of customer needs to be satisfied by SC.</a:t>
            </a:r>
          </a:p>
          <a:p>
            <a:pPr>
              <a:buFontTx/>
              <a:buChar char="•"/>
            </a:pPr>
            <a:r>
              <a:rPr lang="en-US" dirty="0"/>
              <a:t> Global competition: where will players be?</a:t>
            </a:r>
          </a:p>
          <a:p>
            <a:pPr>
              <a:buFontTx/>
              <a:buChar char="•"/>
            </a:pPr>
            <a:r>
              <a:rPr lang="en-US" dirty="0"/>
              <a:t> Growth strategy: acquire, build or partner for facilities?  </a:t>
            </a:r>
          </a:p>
          <a:p>
            <a:r>
              <a:rPr lang="en-US" dirty="0"/>
              <a:t>=&gt; How many facilities?  How large? What is the role of each facility? Tailoring of SC to different business unit needs.</a:t>
            </a:r>
          </a:p>
          <a:p>
            <a:r>
              <a:rPr lang="en-US" b="1" dirty="0"/>
              <a:t>Phase II: </a:t>
            </a:r>
            <a:r>
              <a:rPr lang="en-US" dirty="0"/>
              <a:t>Regional: Define regions for facilities and their approx. number, their potential roles (all products for one market vs. one for all markets) and approx. capacity.</a:t>
            </a:r>
          </a:p>
          <a:p>
            <a:r>
              <a:rPr lang="en-US" dirty="0"/>
              <a:t>Has become even more meaningful with regional trading blocks.</a:t>
            </a:r>
          </a:p>
          <a:p>
            <a:pPr>
              <a:buFontTx/>
              <a:buChar char="•"/>
            </a:pPr>
            <a:r>
              <a:rPr lang="en-US" dirty="0"/>
              <a:t> Demand forecast by country: magnitude and country homogeneity =&gt; econ. Of scale?</a:t>
            </a:r>
          </a:p>
          <a:p>
            <a:pPr>
              <a:buFontTx/>
              <a:buChar char="•"/>
            </a:pPr>
            <a:r>
              <a:rPr lang="en-US" dirty="0"/>
              <a:t> Supply: Technology: Cost, Economies of scale or scope?</a:t>
            </a:r>
          </a:p>
          <a:p>
            <a:pPr>
              <a:buFontTx/>
              <a:buChar char="•"/>
            </a:pPr>
            <a:r>
              <a:rPr lang="en-US" dirty="0"/>
              <a:t> Demand, exchange rate risk, political</a:t>
            </a:r>
          </a:p>
          <a:p>
            <a:pPr>
              <a:buFontTx/>
              <a:buChar char="•"/>
            </a:pPr>
            <a:r>
              <a:rPr lang="en-US" dirty="0"/>
              <a:t> Tariffs: rates, incentives, min. local production, import/export restrictions.</a:t>
            </a:r>
          </a:p>
          <a:p>
            <a:pPr>
              <a:buFontTx/>
              <a:buChar char="•"/>
            </a:pPr>
            <a:r>
              <a:rPr lang="en-US" dirty="0"/>
              <a:t> Competitors: how many, locate close/far?</a:t>
            </a:r>
          </a:p>
          <a:p>
            <a:r>
              <a:rPr lang="en-US" b="1" dirty="0"/>
              <a:t>Phase III: </a:t>
            </a:r>
            <a:r>
              <a:rPr lang="en-US" dirty="0"/>
              <a:t>Selection of desirable sites based on hard/soft infrastructure</a:t>
            </a:r>
          </a:p>
          <a:p>
            <a:r>
              <a:rPr lang="en-US" b="1" dirty="0"/>
              <a:t>Phase IV: </a:t>
            </a:r>
            <a:r>
              <a:rPr lang="en-US" dirty="0"/>
              <a:t>Determine Location and capacity for each facility in set of desirable sites.  Goal: Max. total profits, looking at margins, demands, and SC cost.  </a:t>
            </a:r>
          </a:p>
          <a:p>
            <a:r>
              <a:rPr lang="en-US" dirty="0"/>
              <a:t>=&gt; we now discuss the methodologies.  For </a:t>
            </a:r>
            <a:r>
              <a:rPr lang="en-US" b="1" dirty="0"/>
              <a:t>location and allocation, capacity later.</a:t>
            </a:r>
          </a:p>
        </p:txBody>
      </p:sp>
      <p:sp>
        <p:nvSpPr>
          <p:cNvPr id="7168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90400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226106" y="4504674"/>
            <a:ext cx="6862988" cy="4555638"/>
          </a:xfrm>
          <a:noFill/>
          <a:ln w="9525"/>
        </p:spPr>
        <p:txBody>
          <a:bodyPr lIns="95633" tIns="46975" rIns="95633" bIns="46975"/>
          <a:lstStyle/>
          <a:p>
            <a:r>
              <a:rPr lang="en-US" b="1" dirty="0"/>
              <a:t>Phase I: </a:t>
            </a:r>
            <a:r>
              <a:rPr lang="en-US" dirty="0"/>
              <a:t>Define SC strategy: What capabilities needed to support competitive strategy? </a:t>
            </a:r>
          </a:p>
          <a:p>
            <a:pPr>
              <a:buFontTx/>
              <a:buChar char="•"/>
            </a:pPr>
            <a:r>
              <a:rPr lang="en-US" dirty="0"/>
              <a:t> Competitive strategy = set of customer needs to be satisfied by SC.</a:t>
            </a:r>
          </a:p>
          <a:p>
            <a:pPr>
              <a:buFontTx/>
              <a:buChar char="•"/>
            </a:pPr>
            <a:r>
              <a:rPr lang="en-US" dirty="0"/>
              <a:t> Global competition: where will players be?</a:t>
            </a:r>
          </a:p>
          <a:p>
            <a:pPr>
              <a:buFontTx/>
              <a:buChar char="•"/>
            </a:pPr>
            <a:r>
              <a:rPr lang="en-US" dirty="0"/>
              <a:t> Growth strategy: acquire, build or partner for facilities?  </a:t>
            </a:r>
          </a:p>
          <a:p>
            <a:r>
              <a:rPr lang="en-US" dirty="0"/>
              <a:t>=&gt; How many facilities?  How large? What is the role of each facility? Tailoring of SC to different business unit needs.</a:t>
            </a:r>
          </a:p>
          <a:p>
            <a:r>
              <a:rPr lang="en-US" b="1" dirty="0"/>
              <a:t>Phase II: </a:t>
            </a:r>
            <a:r>
              <a:rPr lang="en-US" dirty="0"/>
              <a:t>Regional: Define regions for facilities and their approx. number, their potential roles (all products for one market vs. one for all markets) and approx. capacity.</a:t>
            </a:r>
          </a:p>
          <a:p>
            <a:r>
              <a:rPr lang="en-US" dirty="0"/>
              <a:t>Has become even more meaningful with regional trading blocks.</a:t>
            </a:r>
          </a:p>
          <a:p>
            <a:pPr>
              <a:buFontTx/>
              <a:buChar char="•"/>
            </a:pPr>
            <a:r>
              <a:rPr lang="en-US" dirty="0"/>
              <a:t> Demand forecast by country: magnitude and country homogeneity =&gt; econ. Of scale?</a:t>
            </a:r>
          </a:p>
          <a:p>
            <a:pPr>
              <a:buFontTx/>
              <a:buChar char="•"/>
            </a:pPr>
            <a:r>
              <a:rPr lang="en-US" dirty="0"/>
              <a:t> Supply: Technology: Cost, Economies of scale or scope?</a:t>
            </a:r>
          </a:p>
          <a:p>
            <a:pPr>
              <a:buFontTx/>
              <a:buChar char="•"/>
            </a:pPr>
            <a:r>
              <a:rPr lang="en-US" dirty="0"/>
              <a:t> Demand, exchange rate risk, political</a:t>
            </a:r>
          </a:p>
          <a:p>
            <a:pPr>
              <a:buFontTx/>
              <a:buChar char="•"/>
            </a:pPr>
            <a:r>
              <a:rPr lang="en-US" dirty="0"/>
              <a:t> Tariffs: rates, incentives, min. local production, import/export restrictions.</a:t>
            </a:r>
          </a:p>
          <a:p>
            <a:pPr>
              <a:buFontTx/>
              <a:buChar char="•"/>
            </a:pPr>
            <a:r>
              <a:rPr lang="en-US" dirty="0"/>
              <a:t> Competitors: how many, locate close/far?</a:t>
            </a:r>
          </a:p>
          <a:p>
            <a:r>
              <a:rPr lang="en-US" b="1" dirty="0"/>
              <a:t>Phase III: </a:t>
            </a:r>
            <a:r>
              <a:rPr lang="en-US" dirty="0"/>
              <a:t>Selection of desirable sites based on hard/soft infrastructure</a:t>
            </a:r>
          </a:p>
          <a:p>
            <a:r>
              <a:rPr lang="en-US" b="1" dirty="0"/>
              <a:t>Phase IV: </a:t>
            </a:r>
            <a:r>
              <a:rPr lang="en-US" dirty="0"/>
              <a:t>Determine Location and capacity for each facility in set of desirable sites.  Goal: Max. total profits, looking at margins, demands, and SC cost.  </a:t>
            </a:r>
          </a:p>
          <a:p>
            <a:r>
              <a:rPr lang="en-US" dirty="0"/>
              <a:t>=&gt; we now discuss the methodologies.  For </a:t>
            </a:r>
            <a:r>
              <a:rPr lang="en-US" b="1" dirty="0"/>
              <a:t>location and allocation, capacity later.</a:t>
            </a:r>
          </a:p>
        </p:txBody>
      </p:sp>
      <p:sp>
        <p:nvSpPr>
          <p:cNvPr id="7475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206687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xfrm>
            <a:off x="226106" y="4560570"/>
            <a:ext cx="6862988" cy="4320540"/>
          </a:xfrm>
          <a:noFill/>
          <a:ln w="9525"/>
        </p:spPr>
        <p:txBody>
          <a:bodyPr/>
          <a:lstStyle/>
          <a:p>
            <a:r>
              <a:rPr lang="en-US" u="sng" dirty="0"/>
              <a:t>Precise</a:t>
            </a:r>
            <a:r>
              <a:rPr lang="en-US" dirty="0"/>
              <a:t> location.</a:t>
            </a:r>
          </a:p>
        </p:txBody>
      </p:sp>
    </p:spTree>
    <p:extLst>
      <p:ext uri="{BB962C8B-B14F-4D97-AF65-F5344CB8AC3E}">
        <p14:creationId xmlns:p14="http://schemas.microsoft.com/office/powerpoint/2010/main" val="1221269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dirty="0">
                <a:latin typeface="Times New Roman" charset="0"/>
              </a:rPr>
              <a:t>Notes:</a:t>
            </a:r>
          </a:p>
        </p:txBody>
      </p:sp>
      <p:sp>
        <p:nvSpPr>
          <p:cNvPr id="51203" name="Rectangle 3"/>
          <p:cNvSpPr>
            <a:spLocks noGrp="1" noRot="1" noChangeAspect="1" noChangeArrowheads="1" noTextEdit="1"/>
          </p:cNvSpPr>
          <p:nvPr>
            <p:ph type="sldImg"/>
          </p:nvPr>
        </p:nvSpPr>
        <p:spPr>
          <a:xfrm>
            <a:off x="1152525" y="692150"/>
            <a:ext cx="4552950" cy="3416300"/>
          </a:xfrm>
          <a:ln cap="flat"/>
        </p:spPr>
      </p:sp>
    </p:spTree>
    <p:extLst>
      <p:ext uri="{BB962C8B-B14F-4D97-AF65-F5344CB8AC3E}">
        <p14:creationId xmlns:p14="http://schemas.microsoft.com/office/powerpoint/2010/main" val="99456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xfrm>
            <a:off x="226106" y="4560570"/>
            <a:ext cx="6862988" cy="4320540"/>
          </a:xfrm>
          <a:noFill/>
          <a:ln w="9525"/>
        </p:spPr>
        <p:txBody>
          <a:bodyPr/>
          <a:lstStyle/>
          <a:p>
            <a:pPr marL="237862" indent="-237862">
              <a:buFontTx/>
              <a:buAutoNum type="arabicPeriod"/>
            </a:pPr>
            <a:r>
              <a:rPr lang="en-US" dirty="0"/>
              <a:t>Let’s see how a distribution network should be best structured.  Retailer’s perspective: Consider the context of distribution of goods from the manufacturer out to the customer.  This whole slice of the SC is what we are focusing on.  Our question: what is a “good” distribution network structure?  How can we tell?  Well …</a:t>
            </a:r>
          </a:p>
          <a:p>
            <a:pPr marL="237862" indent="-237862">
              <a:buFontTx/>
              <a:buAutoNum type="arabicPeriod"/>
            </a:pPr>
            <a:r>
              <a:rPr lang="en-US" dirty="0"/>
              <a:t>Goal for now: Intro!  Raise the issues, not: dot i’s and cross t’s!  Details will follow.</a:t>
            </a:r>
          </a:p>
          <a:p>
            <a:pPr marL="237862" indent="-237862">
              <a:buFontTx/>
              <a:buAutoNum type="arabicPeriod"/>
            </a:pPr>
            <a:r>
              <a:rPr lang="en-US" dirty="0"/>
              <a:t>The structure of the distribution network impacts both </a:t>
            </a:r>
            <a:r>
              <a:rPr lang="en-US" b="1" dirty="0"/>
              <a:t>customer service and costs</a:t>
            </a:r>
            <a:r>
              <a:rPr lang="en-US" dirty="0"/>
              <a:t>.</a:t>
            </a:r>
          </a:p>
          <a:p>
            <a:pPr marL="237862" indent="-237862">
              <a:buFontTx/>
              <a:buAutoNum type="arabicPeriod"/>
            </a:pPr>
            <a:r>
              <a:rPr lang="en-US" dirty="0"/>
              <a:t>Let’s define the service related factors</a:t>
            </a:r>
          </a:p>
          <a:p>
            <a:pPr marL="237862" indent="-237862">
              <a:buFontTx/>
              <a:buChar char="•"/>
            </a:pPr>
            <a:r>
              <a:rPr lang="en-US" dirty="0"/>
              <a:t>Response time: time between order placement and delivery</a:t>
            </a:r>
          </a:p>
          <a:p>
            <a:pPr marL="237862" indent="-237862">
              <a:buFontTx/>
              <a:buChar char="•"/>
            </a:pPr>
            <a:r>
              <a:rPr lang="en-US" dirty="0"/>
              <a:t>Product variety: number of different products.</a:t>
            </a:r>
          </a:p>
          <a:p>
            <a:pPr marL="237862" indent="-237862">
              <a:buFontTx/>
              <a:buChar char="•"/>
            </a:pPr>
            <a:r>
              <a:rPr lang="en-US" dirty="0"/>
              <a:t>Product availability: probability of in stock upon arrival</a:t>
            </a:r>
          </a:p>
          <a:p>
            <a:pPr marL="237862" indent="-237862">
              <a:buFontTx/>
              <a:buChar char="•"/>
            </a:pPr>
            <a:r>
              <a:rPr lang="en-US" dirty="0"/>
              <a:t>Customer convenience: ease of placing and receiving order</a:t>
            </a:r>
          </a:p>
          <a:p>
            <a:pPr marL="237862" indent="-237862">
              <a:buFontTx/>
              <a:buChar char="•"/>
            </a:pPr>
            <a:r>
              <a:rPr lang="en-US" dirty="0"/>
              <a:t>Order visibility: tracking</a:t>
            </a:r>
          </a:p>
          <a:p>
            <a:pPr marL="237862" indent="-237862">
              <a:buFontTx/>
              <a:buChar char="•"/>
            </a:pPr>
            <a:r>
              <a:rPr lang="en-US" dirty="0"/>
              <a:t>Returnability: ease for customer to return, ability of network to handle.</a:t>
            </a:r>
          </a:p>
          <a:p>
            <a:pPr marL="237862" indent="-237862">
              <a:buFontTx/>
              <a:buAutoNum type="arabicPeriod" startAt="6"/>
            </a:pPr>
            <a:r>
              <a:rPr lang="en-US" dirty="0"/>
              <a:t>Cost factors: discussed, but: facilities incl. handling, info = cost of systems incl. maint.</a:t>
            </a:r>
          </a:p>
          <a:p>
            <a:pPr marL="237862" indent="-237862"/>
            <a:endParaRPr lang="en-US" sz="1000" dirty="0"/>
          </a:p>
        </p:txBody>
      </p:sp>
    </p:spTree>
    <p:extLst>
      <p:ext uri="{BB962C8B-B14F-4D97-AF65-F5344CB8AC3E}">
        <p14:creationId xmlns:p14="http://schemas.microsoft.com/office/powerpoint/2010/main" val="3608597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226106" y="4406030"/>
            <a:ext cx="6862988" cy="4971580"/>
          </a:xfrm>
          <a:noFill/>
          <a:ln w="9525"/>
        </p:spPr>
        <p:txBody>
          <a:bodyPr lIns="95633" tIns="46975" rIns="95633" bIns="46975"/>
          <a:lstStyle/>
          <a:p>
            <a:r>
              <a:rPr lang="en-US" b="1" dirty="0"/>
              <a:t>We first consider the fundamental tradeoff: many big ones, few small ones.</a:t>
            </a:r>
          </a:p>
          <a:p>
            <a:r>
              <a:rPr lang="en-US" dirty="0"/>
              <a:t>Increasing the number of facilities moves them closer to the end consumer. Reduces the response time.</a:t>
            </a:r>
          </a:p>
          <a:p>
            <a:r>
              <a:rPr lang="en-US" dirty="0"/>
              <a:t>For example:</a:t>
            </a:r>
          </a:p>
          <a:p>
            <a:pPr>
              <a:buFontTx/>
              <a:buChar char="•"/>
            </a:pPr>
            <a:r>
              <a:rPr lang="en-US" dirty="0"/>
              <a:t> Seven Eleven Japan. 48% (63%) of customers within 500 (1000) meters of store.  Perceived as “Large refrigerator” – frequent trips.</a:t>
            </a:r>
          </a:p>
          <a:p>
            <a:pPr>
              <a:buFontTx/>
              <a:buChar char="•"/>
            </a:pPr>
            <a:r>
              <a:rPr lang="en-US" dirty="0"/>
              <a:t> Distrigas slow-build strategy.</a:t>
            </a:r>
          </a:p>
          <a:p>
            <a:pPr>
              <a:buFontTx/>
              <a:buChar char="•"/>
            </a:pPr>
            <a:r>
              <a:rPr lang="en-US" dirty="0"/>
              <a:t> As Amazon has built warehouses, the average time from the warehouse to the end consumer has decreased.</a:t>
            </a:r>
          </a:p>
          <a:p>
            <a:pPr>
              <a:buFontTx/>
              <a:buChar char="•"/>
            </a:pPr>
            <a:r>
              <a:rPr lang="en-US" dirty="0"/>
              <a:t> McMaster-Carr provides 1-2 day coverage of most of the U.S from 6 facilities vs. W.W. Grainger is able to increase coverage to same day delivery using about 370 facilities (stores?).</a:t>
            </a:r>
          </a:p>
          <a:p>
            <a:pPr>
              <a:buFontTx/>
              <a:buChar char="•"/>
            </a:pPr>
            <a:r>
              <a:rPr lang="en-US" dirty="0"/>
              <a:t> “Information network”: caching reduces response time but increases # of virtual facilities.</a:t>
            </a:r>
          </a:p>
          <a:p>
            <a:endParaRPr lang="en-US" dirty="0"/>
          </a:p>
          <a:p>
            <a:r>
              <a:rPr lang="en-US" dirty="0"/>
              <a:t>Tradeoffs</a:t>
            </a:r>
          </a:p>
          <a:p>
            <a:pPr>
              <a:buFontTx/>
              <a:buChar char="•"/>
            </a:pPr>
            <a:r>
              <a:rPr lang="en-US" dirty="0"/>
              <a:t>Many small vs. few large facilities =&gt; econ. of scale.  E.g.: convenience store vs. supermarket.</a:t>
            </a:r>
          </a:p>
          <a:p>
            <a:pPr>
              <a:buFontTx/>
              <a:buChar char="•"/>
            </a:pPr>
            <a:r>
              <a:rPr lang="en-US" dirty="0"/>
              <a:t>Transportation time and cost (to customer): increases for given mode if we have few facilities (distance up).</a:t>
            </a:r>
          </a:p>
          <a:p>
            <a:pPr lvl="1">
              <a:buFontTx/>
              <a:buChar char="•"/>
            </a:pPr>
            <a:r>
              <a:rPr lang="en-US" dirty="0"/>
              <a:t> Achieving short response time despite large distance means even higher transportation cost.  E.g. Laura Ashley shipping FedEx.</a:t>
            </a:r>
          </a:p>
          <a:p>
            <a:pPr lvl="1">
              <a:buFontTx/>
              <a:buChar char="•"/>
            </a:pPr>
            <a:r>
              <a:rPr lang="en-US" dirty="0"/>
              <a:t> Amazon lowers transportation cost with increasing # of warehouses.</a:t>
            </a:r>
          </a:p>
          <a:p>
            <a:pPr lvl="1">
              <a:buFontTx/>
              <a:buChar char="•"/>
            </a:pPr>
            <a:r>
              <a:rPr lang="en-US" dirty="0"/>
              <a:t> But facility role may not be substitutable: Starbucks, etc.</a:t>
            </a:r>
          </a:p>
        </p:txBody>
      </p:sp>
      <p:sp>
        <p:nvSpPr>
          <p:cNvPr id="5837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8081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48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63686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253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10170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4579"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89138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463826" y="4315294"/>
            <a:ext cx="6679096" cy="448908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37" tIns="46830" rIns="95337" bIns="46830">
            <a:normAutofit fontScale="92500" lnSpcReduction="10000"/>
          </a:bodyPr>
          <a:lstStyle/>
          <a:p>
            <a:r>
              <a:rPr lang="en-US" altLang="en-US" b="1" dirty="0"/>
              <a:t>Responsiveness – Efficiency Tradeoff: How does Efficiency vary as N goes up for given output</a:t>
            </a:r>
            <a:r>
              <a:rPr lang="en-US" altLang="en-US" dirty="0"/>
              <a:t>.</a:t>
            </a:r>
            <a:endParaRPr lang="en-US" altLang="en-US" b="1" dirty="0"/>
          </a:p>
          <a:p>
            <a:r>
              <a:rPr lang="en-US" altLang="en-US" b="1" dirty="0"/>
              <a:t>1. Inventory costs increase</a:t>
            </a:r>
            <a:r>
              <a:rPr lang="en-US" altLang="en-US" dirty="0"/>
              <a:t>: why </a:t>
            </a:r>
            <a:r>
              <a:rPr lang="en-US" altLang="en-US" u="sng" dirty="0"/>
              <a:t>concave</a:t>
            </a:r>
            <a:r>
              <a:rPr lang="en-US" altLang="en-US" dirty="0"/>
              <a:t>?  Cycle inventory, + square root law: safety inventory for given service level (independent dem) increases as square root of N locations where held.</a:t>
            </a:r>
          </a:p>
          <a:p>
            <a:r>
              <a:rPr lang="en-US" altLang="en-US" b="1" dirty="0"/>
              <a:t>2. Facility costs increase</a:t>
            </a:r>
            <a:r>
              <a:rPr lang="en-US" altLang="en-US" dirty="0"/>
              <a:t>: why </a:t>
            </a:r>
            <a:r>
              <a:rPr lang="en-US" altLang="en-US" u="sng" dirty="0"/>
              <a:t>convex</a:t>
            </a:r>
            <a:r>
              <a:rPr lang="en-US" altLang="en-US" dirty="0"/>
              <a:t>?</a:t>
            </a:r>
          </a:p>
          <a:p>
            <a:r>
              <a:rPr lang="en-US" altLang="en-US" dirty="0"/>
              <a:t>Economies of scale in fixed (lease/construction etc.) &amp;/or variable cost. “It costs more than half as much to set up a half as large factory.”  Example: Distrigas</a:t>
            </a:r>
          </a:p>
          <a:p>
            <a:r>
              <a:rPr lang="en-US" altLang="en-US" b="1" dirty="0"/>
              <a:t>3. Transportation costs</a:t>
            </a:r>
            <a:r>
              <a:rPr lang="en-US" altLang="en-US" dirty="0"/>
              <a:t>: why non-monotone?  Let N= number of facilities</a:t>
            </a:r>
          </a:p>
          <a:p>
            <a:r>
              <a:rPr lang="en-US" altLang="en-US" dirty="0"/>
              <a:t>They first decrease, then increase in N:</a:t>
            </a:r>
          </a:p>
          <a:p>
            <a:pPr>
              <a:buFontTx/>
              <a:buChar char="•"/>
            </a:pPr>
            <a:r>
              <a:rPr lang="en-US" altLang="en-US" dirty="0"/>
              <a:t> Define: Outbound = out of facility, inbound = into facility.</a:t>
            </a:r>
          </a:p>
          <a:p>
            <a:pPr>
              <a:buFontTx/>
              <a:buChar char="•"/>
            </a:pPr>
            <a:r>
              <a:rPr lang="en-US" altLang="en-US" dirty="0"/>
              <a:t> Typical: </a:t>
            </a:r>
            <a:r>
              <a:rPr lang="en-US" altLang="en-US" b="1" dirty="0"/>
              <a:t>Outbound unit cost&gt;inbound unit cost </a:t>
            </a:r>
            <a:r>
              <a:rPr lang="en-US" altLang="en-US" dirty="0"/>
              <a:t>since smaller lot size (exception: ore=&gt;steel)</a:t>
            </a:r>
          </a:p>
          <a:p>
            <a:pPr>
              <a:buFontTx/>
              <a:buChar char="•"/>
            </a:pPr>
            <a:r>
              <a:rPr lang="en-US" altLang="en-US" dirty="0"/>
              <a:t> Cost = average cost per shipment (fct of lot size, distance) * # of shipments</a:t>
            </a:r>
          </a:p>
          <a:p>
            <a:pPr>
              <a:buFontTx/>
              <a:buChar char="•"/>
            </a:pPr>
            <a:r>
              <a:rPr lang="en-US" altLang="en-US" dirty="0"/>
              <a:t>Outbound </a:t>
            </a:r>
            <a:r>
              <a:rPr lang="en-US" altLang="en-US" b="1" dirty="0"/>
              <a:t>cost decrease in N</a:t>
            </a:r>
            <a:r>
              <a:rPr lang="en-US" altLang="en-US" dirty="0"/>
              <a:t>:  </a:t>
            </a:r>
          </a:p>
          <a:p>
            <a:pPr lvl="1">
              <a:buFontTx/>
              <a:buChar char="•"/>
            </a:pPr>
            <a:r>
              <a:rPr lang="en-US" altLang="en-US" dirty="0"/>
              <a:t> # and lot size stays constant (or increases: aggregation), distance down, so does aver. cost.</a:t>
            </a:r>
          </a:p>
          <a:p>
            <a:pPr>
              <a:buFontTx/>
              <a:buChar char="•"/>
            </a:pPr>
            <a:r>
              <a:rPr lang="en-US" altLang="en-US" dirty="0"/>
              <a:t> Inbound cost = average cost per shipment * # of shipments: as N increases: </a:t>
            </a:r>
            <a:r>
              <a:rPr lang="en-US" altLang="en-US" b="1" dirty="0"/>
              <a:t>inbound increases</a:t>
            </a:r>
            <a:r>
              <a:rPr lang="en-US" altLang="en-US" dirty="0"/>
              <a:t>.</a:t>
            </a:r>
          </a:p>
          <a:p>
            <a:pPr lvl="1">
              <a:buFontTx/>
              <a:buChar char="•"/>
            </a:pPr>
            <a:r>
              <a:rPr lang="en-US" altLang="en-US" dirty="0"/>
              <a:t> # of shipments increases, lot size decreases =&gt; higher cost.</a:t>
            </a:r>
          </a:p>
          <a:p>
            <a:pPr lvl="1">
              <a:buFontTx/>
              <a:buChar char="•"/>
            </a:pPr>
            <a:r>
              <a:rPr lang="en-US" altLang="en-US" dirty="0"/>
              <a:t> distance may increase/decrease: tends to go up (large N motivated by close to customer)</a:t>
            </a:r>
          </a:p>
          <a:p>
            <a:pPr lvl="1">
              <a:buFontTx/>
              <a:buChar char="•"/>
            </a:pPr>
            <a:r>
              <a:rPr lang="en-US" altLang="en-US" dirty="0"/>
              <a:t> If lot size sufficiently small (that factor dominates), then inbound cost increase.</a:t>
            </a:r>
          </a:p>
          <a:p>
            <a:pPr>
              <a:buFontTx/>
              <a:buChar char="•"/>
            </a:pPr>
            <a:r>
              <a:rPr lang="en-US" altLang="en-US" dirty="0"/>
              <a:t> Example: </a:t>
            </a:r>
          </a:p>
          <a:p>
            <a:pPr lvl="1">
              <a:buFontTx/>
              <a:buChar char="•"/>
            </a:pPr>
            <a:r>
              <a:rPr lang="en-US" altLang="en-US" dirty="0"/>
              <a:t> High Outbound: Amazon – centralization.</a:t>
            </a:r>
          </a:p>
          <a:p>
            <a:pPr lvl="1">
              <a:buFontTx/>
              <a:buChar char="•"/>
            </a:pPr>
            <a:r>
              <a:rPr lang="en-US" altLang="en-US" dirty="0"/>
              <a:t> High inbound: Seven Eleven Japan: high inbound transportation cost due to many small stores (small lot sizes) countered by aggregating stores and products (CDC).</a:t>
            </a:r>
          </a:p>
          <a:p>
            <a:r>
              <a:rPr lang="en-US" altLang="en-US" b="1" dirty="0"/>
              <a:t>Note the interdependency!  Facility driver impacts other costs as well!</a:t>
            </a:r>
          </a:p>
        </p:txBody>
      </p:sp>
      <p:sp>
        <p:nvSpPr>
          <p:cNvPr id="2867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972330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a:xfrm>
            <a:off x="463826" y="4548110"/>
            <a:ext cx="6440557" cy="430873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337" tIns="46830" rIns="95337" bIns="46830"/>
          <a:lstStyle/>
          <a:p>
            <a:r>
              <a:rPr lang="en-US" altLang="en-US" b="1" dirty="0"/>
              <a:t>Putting it all together: Efficiency = total cost vs. Responsiveness.</a:t>
            </a:r>
          </a:p>
          <a:p>
            <a:endParaRPr lang="en-US" altLang="en-US" b="1" dirty="0"/>
          </a:p>
          <a:p>
            <a:pPr>
              <a:buFontTx/>
              <a:buChar char="•"/>
            </a:pPr>
            <a:r>
              <a:rPr lang="en-US" altLang="en-US" dirty="0"/>
              <a:t> Total costs decrease and then increase as we increase the number of facilities.  Distrigas: minimum level at neither extreme!</a:t>
            </a:r>
          </a:p>
          <a:p>
            <a:pPr>
              <a:buFontTx/>
              <a:buChar char="•"/>
            </a:pPr>
            <a:endParaRPr lang="en-US" altLang="en-US" dirty="0"/>
          </a:p>
          <a:p>
            <a:pPr>
              <a:buFontTx/>
              <a:buChar char="•"/>
            </a:pPr>
            <a:r>
              <a:rPr lang="en-US" altLang="en-US" dirty="0"/>
              <a:t> The responsiveness (here: time) improves as we increase the number of facilities. </a:t>
            </a:r>
          </a:p>
          <a:p>
            <a:pPr>
              <a:buFontTx/>
              <a:buChar char="•"/>
            </a:pPr>
            <a:endParaRPr lang="en-US" altLang="en-US" dirty="0"/>
          </a:p>
          <a:p>
            <a:pPr>
              <a:buFontTx/>
              <a:buChar char="•"/>
            </a:pPr>
            <a:r>
              <a:rPr lang="en-US" altLang="en-US" dirty="0"/>
              <a:t> Where should we operate?</a:t>
            </a:r>
          </a:p>
          <a:p>
            <a:pPr lvl="1">
              <a:buFontTx/>
              <a:buChar char="•"/>
            </a:pPr>
            <a:r>
              <a:rPr lang="en-US" altLang="en-US" dirty="0"/>
              <a:t> A supply chain should always operate </a:t>
            </a:r>
            <a:r>
              <a:rPr lang="en-US" altLang="en-US" b="1" dirty="0"/>
              <a:t>at least at (above) </a:t>
            </a:r>
            <a:r>
              <a:rPr lang="en-US" altLang="en-US" dirty="0"/>
              <a:t>the lowest cost point.</a:t>
            </a:r>
          </a:p>
          <a:p>
            <a:pPr lvl="1">
              <a:buFontTx/>
              <a:buChar char="•"/>
            </a:pPr>
            <a:r>
              <a:rPr lang="en-US" altLang="en-US" dirty="0"/>
              <a:t> Operating beyond that point makes sense if the revenue generated from better responsiveness exceeds the cost of better responsiveness.   For example:</a:t>
            </a:r>
          </a:p>
          <a:p>
            <a:pPr lvl="2">
              <a:buFontTx/>
              <a:buChar char="•"/>
            </a:pPr>
            <a:r>
              <a:rPr lang="en-US" altLang="en-US" dirty="0"/>
              <a:t>Building more satellite tanks in Distrigas case makes sense if for example </a:t>
            </a:r>
            <a:r>
              <a:rPr lang="en-US" altLang="en-US" u="sng" dirty="0"/>
              <a:t>local storage</a:t>
            </a:r>
            <a:r>
              <a:rPr lang="en-US" altLang="en-US" dirty="0"/>
              <a:t> can be charged more than terminal storage.  This is even true if it is under equal pricing more costly to have these tanks there than storing centrally at Everett.</a:t>
            </a:r>
          </a:p>
          <a:p>
            <a:pPr lvl="2">
              <a:buFontTx/>
              <a:buChar char="•"/>
            </a:pPr>
            <a:r>
              <a:rPr lang="en-US" altLang="en-US" dirty="0"/>
              <a:t>Gateway opening little stores.</a:t>
            </a:r>
          </a:p>
        </p:txBody>
      </p:sp>
      <p:sp>
        <p:nvSpPr>
          <p:cNvPr id="3072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37224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950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6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377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8" descr="ISB Logo.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58148" y="6553200"/>
            <a:ext cx="73345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Image result for fox schoo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48600" y="6452934"/>
            <a:ext cx="405066" cy="405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1400" y="6431349"/>
            <a:ext cx="452718" cy="452718"/>
          </a:xfrm>
          <a:prstGeom prst="rect">
            <a:avLst/>
          </a:prstGeom>
        </p:spPr>
      </p:pic>
    </p:spTree>
    <p:extLst>
      <p:ext uri="{BB962C8B-B14F-4D97-AF65-F5344CB8AC3E}">
        <p14:creationId xmlns:p14="http://schemas.microsoft.com/office/powerpoint/2010/main" val="21216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94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01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16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630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024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4744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6101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25" r:id="rId1"/>
    <p:sldLayoutId id="214748373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 charset="0"/>
        </a:defRPr>
      </a:lvl2pPr>
      <a:lvl3pPr algn="ctr" rtl="0" eaLnBrk="0" fontAlgn="base" hangingPunct="0">
        <a:spcBef>
          <a:spcPct val="0"/>
        </a:spcBef>
        <a:spcAft>
          <a:spcPct val="0"/>
        </a:spcAft>
        <a:defRPr sz="4400">
          <a:solidFill>
            <a:schemeClr val="tx2"/>
          </a:solidFill>
          <a:latin typeface="Times" pitchFamily="1" charset="0"/>
        </a:defRPr>
      </a:lvl3pPr>
      <a:lvl4pPr algn="ctr" rtl="0" eaLnBrk="0" fontAlgn="base" hangingPunct="0">
        <a:spcBef>
          <a:spcPct val="0"/>
        </a:spcBef>
        <a:spcAft>
          <a:spcPct val="0"/>
        </a:spcAft>
        <a:defRPr sz="4400">
          <a:solidFill>
            <a:schemeClr val="tx2"/>
          </a:solidFill>
          <a:latin typeface="Times" pitchFamily="1" charset="0"/>
        </a:defRPr>
      </a:lvl4pPr>
      <a:lvl5pPr algn="ctr" rtl="0" eaLnBrk="0" fontAlgn="base" hangingPunct="0">
        <a:spcBef>
          <a:spcPct val="0"/>
        </a:spcBef>
        <a:spcAft>
          <a:spcPct val="0"/>
        </a:spcAft>
        <a:defRPr sz="4400">
          <a:solidFill>
            <a:schemeClr val="tx2"/>
          </a:solidFill>
          <a:latin typeface="Times" pitchFamily="1" charset="0"/>
        </a:defRPr>
      </a:lvl5pPr>
      <a:lvl6pPr marL="457200" algn="ctr" rtl="0" fontAlgn="base">
        <a:spcBef>
          <a:spcPct val="0"/>
        </a:spcBef>
        <a:spcAft>
          <a:spcPct val="0"/>
        </a:spcAft>
        <a:defRPr sz="4400">
          <a:solidFill>
            <a:schemeClr val="tx2"/>
          </a:solidFill>
          <a:latin typeface="Times" pitchFamily="1" charset="0"/>
        </a:defRPr>
      </a:lvl6pPr>
      <a:lvl7pPr marL="914400" algn="ctr" rtl="0" fontAlgn="base">
        <a:spcBef>
          <a:spcPct val="0"/>
        </a:spcBef>
        <a:spcAft>
          <a:spcPct val="0"/>
        </a:spcAft>
        <a:defRPr sz="4400">
          <a:solidFill>
            <a:schemeClr val="tx2"/>
          </a:solidFill>
          <a:latin typeface="Times" pitchFamily="1" charset="0"/>
        </a:defRPr>
      </a:lvl7pPr>
      <a:lvl8pPr marL="1371600" algn="ctr" rtl="0" fontAlgn="base">
        <a:spcBef>
          <a:spcPct val="0"/>
        </a:spcBef>
        <a:spcAft>
          <a:spcPct val="0"/>
        </a:spcAft>
        <a:defRPr sz="4400">
          <a:solidFill>
            <a:schemeClr val="tx2"/>
          </a:solidFill>
          <a:latin typeface="Times" pitchFamily="1" charset="0"/>
        </a:defRPr>
      </a:lvl8pPr>
      <a:lvl9pPr marL="1828800" algn="ctr" rtl="0" fontAlgn="base">
        <a:spcBef>
          <a:spcPct val="0"/>
        </a:spcBef>
        <a:spcAft>
          <a:spcPct val="0"/>
        </a:spcAft>
        <a:defRPr sz="4400">
          <a:solidFill>
            <a:schemeClr val="tx2"/>
          </a:solidFill>
          <a:latin typeface="Times"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6.emf"/><Relationship Id="rId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7.emf"/><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3.emf"/><Relationship Id="rId5" Type="http://schemas.openxmlformats.org/officeDocument/2006/relationships/oleObject" Target="../embeddings/oleObject1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14.bin"/></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8.png"/><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4.emf"/><Relationship Id="rId5" Type="http://schemas.openxmlformats.org/officeDocument/2006/relationships/oleObject" Target="../embeddings/oleObject19.bin"/><Relationship Id="rId4" Type="http://schemas.openxmlformats.org/officeDocument/2006/relationships/image" Target="../media/image43.emf"/></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4.emf"/></Relationships>
</file>

<file path=ppt/slides/_rels/slide5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2.emf"/><Relationship Id="rId5" Type="http://schemas.openxmlformats.org/officeDocument/2006/relationships/oleObject" Target="../embeddings/oleObject23.bin"/><Relationship Id="rId4" Type="http://schemas.openxmlformats.org/officeDocument/2006/relationships/image" Target="../media/image51.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54.emf"/></Relationships>
</file>

<file path=ppt/slides/_rels/slide62.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oleObject" Target="../embeddings/oleObject30.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9.emf"/><Relationship Id="rId2" Type="http://schemas.openxmlformats.org/officeDocument/2006/relationships/slideLayout" Target="../slideLayouts/slideLayout2.xml"/><Relationship Id="rId16" Type="http://schemas.openxmlformats.org/officeDocument/2006/relationships/image" Target="../media/image61.emf"/><Relationship Id="rId1" Type="http://schemas.openxmlformats.org/officeDocument/2006/relationships/vmlDrawing" Target="../drawings/vmlDrawing16.vml"/><Relationship Id="rId6" Type="http://schemas.openxmlformats.org/officeDocument/2006/relationships/image" Target="../media/image56.e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28.bin"/><Relationship Id="rId14" Type="http://schemas.openxmlformats.org/officeDocument/2006/relationships/image" Target="../media/image60.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3.emf"/><Relationship Id="rId5" Type="http://schemas.openxmlformats.org/officeDocument/2006/relationships/oleObject" Target="../embeddings/oleObject33.bin"/><Relationship Id="rId4" Type="http://schemas.openxmlformats.org/officeDocument/2006/relationships/image" Target="../media/image62.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8.bin"/><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66800" y="2667000"/>
            <a:ext cx="7772400" cy="1143000"/>
          </a:xfrm>
        </p:spPr>
        <p:txBody>
          <a:bodyPr/>
          <a:lstStyle/>
          <a:p>
            <a:pPr eaLnBrk="1" hangingPunct="1"/>
            <a:r>
              <a:rPr lang="en-US" altLang="en-US" dirty="0"/>
              <a:t>	</a:t>
            </a:r>
          </a:p>
        </p:txBody>
      </p:sp>
      <p:sp>
        <p:nvSpPr>
          <p:cNvPr id="5123" name="Rectangle 3"/>
          <p:cNvSpPr>
            <a:spLocks noGrp="1" noChangeArrowheads="1"/>
          </p:cNvSpPr>
          <p:nvPr>
            <p:ph type="subTitle" idx="1"/>
          </p:nvPr>
        </p:nvSpPr>
        <p:spPr>
          <a:xfrm>
            <a:off x="-24063" y="3810000"/>
            <a:ext cx="8991600" cy="762000"/>
          </a:xfrm>
          <a:extLst>
            <a:ext uri="{91240B29-F687-4F45-9708-019B960494DF}">
              <a14:hiddenLine xmlns:a14="http://schemas.microsoft.com/office/drawing/2010/main" w="0">
                <a:solidFill>
                  <a:srgbClr val="000000"/>
                </a:solidFill>
                <a:miter lim="800000"/>
                <a:headEnd/>
                <a:tailEnd/>
              </a14:hiddenLine>
            </a:ext>
          </a:extLst>
        </p:spPr>
        <p:txBody>
          <a:bodyPr/>
          <a:lstStyle/>
          <a:p>
            <a:pPr eaLnBrk="1" hangingPunct="1">
              <a:spcBef>
                <a:spcPts val="1200"/>
              </a:spcBef>
            </a:pPr>
            <a:r>
              <a:rPr lang="en-US" altLang="en-US" b="1" dirty="0"/>
              <a:t>Supply Chain Drivers and Metrics</a:t>
            </a:r>
          </a:p>
          <a:p>
            <a:pPr eaLnBrk="1" hangingPunct="1">
              <a:spcBef>
                <a:spcPts val="1200"/>
              </a:spcBef>
            </a:pPr>
            <a:r>
              <a:rPr lang="en-US" altLang="en-US" b="1" dirty="0"/>
              <a:t>Facility Location and Network Design</a:t>
            </a:r>
          </a:p>
          <a:p>
            <a:pPr eaLnBrk="1" hangingPunct="1">
              <a:spcBef>
                <a:spcPts val="1200"/>
              </a:spcBef>
            </a:pPr>
            <a:endParaRPr lang="en-US" altLang="en-US" sz="1600" dirty="0"/>
          </a:p>
          <a:p>
            <a:pPr eaLnBrk="1" hangingPunct="1">
              <a:spcBef>
                <a:spcPts val="1200"/>
              </a:spcBef>
            </a:pPr>
            <a:r>
              <a:rPr lang="en-US" altLang="en-US" dirty="0"/>
              <a:t>Professor Subodha Kumar</a:t>
            </a:r>
          </a:p>
        </p:txBody>
      </p:sp>
      <p:pic>
        <p:nvPicPr>
          <p:cNvPr id="5125" name="Picture 8" descr="ISB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58788"/>
            <a:ext cx="2378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Image result for fox school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1714500"/>
            <a:ext cx="1752600" cy="1752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0" y="5181600"/>
            <a:ext cx="1600200" cy="1600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p:txBody>
          <a:bodyPr/>
          <a:lstStyle/>
          <a:p>
            <a:pPr eaLnBrk="1" hangingPunct="1"/>
            <a:r>
              <a:rPr lang="en-US" sz="3200" dirty="0"/>
              <a:t>Design considerations for supply chain drivers</a:t>
            </a:r>
          </a:p>
        </p:txBody>
      </p:sp>
      <p:graphicFrame>
        <p:nvGraphicFramePr>
          <p:cNvPr id="2050" name="Object 4"/>
          <p:cNvGraphicFramePr>
            <a:graphicFrameLocks noGrp="1" noChangeAspect="1"/>
          </p:cNvGraphicFramePr>
          <p:nvPr>
            <p:ph type="body" idx="1"/>
          </p:nvPr>
        </p:nvGraphicFramePr>
        <p:xfrm>
          <a:off x="457200" y="1604962"/>
          <a:ext cx="8199438" cy="4414838"/>
        </p:xfrm>
        <a:graphic>
          <a:graphicData uri="http://schemas.openxmlformats.org/presentationml/2006/ole">
            <mc:AlternateContent xmlns:mc="http://schemas.openxmlformats.org/markup-compatibility/2006">
              <mc:Choice xmlns:v="urn:schemas-microsoft-com:vml" Requires="v">
                <p:oleObj spid="_x0000_s33818" name="Document" r:id="rId4" imgW="8537957" imgH="4612265" progId="Word.Document.8">
                  <p:embed/>
                </p:oleObj>
              </mc:Choice>
              <mc:Fallback>
                <p:oleObj name="Document" r:id="rId4" imgW="8537957" imgH="4612265" progId="Word.Document.8">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604962"/>
                        <a:ext cx="8199438" cy="441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1434614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6"/>
          <p:cNvSpPr>
            <a:spLocks noGrp="1"/>
          </p:cNvSpPr>
          <p:nvPr>
            <p:ph type="ctrTitle"/>
          </p:nvPr>
        </p:nvSpPr>
        <p:spPr/>
        <p:txBody>
          <a:bodyPr lIns="180000" rIns="0" anchor="ctr" anchorCtr="0">
            <a:noAutofit/>
          </a:bodyPr>
          <a:lstStyle/>
          <a:p>
            <a:r>
              <a:rPr lang="en-US" sz="6000" dirty="0"/>
              <a:t>Facility Location and Network Design</a:t>
            </a:r>
            <a:endParaRPr lang="en-US" sz="6000" dirty="0">
              <a:latin typeface="Calibri"/>
              <a:cs typeface="Calibri"/>
            </a:endParaRPr>
          </a:p>
        </p:txBody>
      </p:sp>
    </p:spTree>
    <p:extLst>
      <p:ext uri="{BB962C8B-B14F-4D97-AF65-F5344CB8AC3E}">
        <p14:creationId xmlns:p14="http://schemas.microsoft.com/office/powerpoint/2010/main" val="3537168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The Role of Network Design</a:t>
            </a:r>
          </a:p>
        </p:txBody>
      </p:sp>
      <p:sp>
        <p:nvSpPr>
          <p:cNvPr id="22531" name="Rectangle 3"/>
          <p:cNvSpPr>
            <a:spLocks noGrp="1" noChangeArrowheads="1"/>
          </p:cNvSpPr>
          <p:nvPr>
            <p:ph type="body" idx="1"/>
          </p:nvPr>
        </p:nvSpPr>
        <p:spPr>
          <a:xfrm>
            <a:off x="609600" y="1456765"/>
            <a:ext cx="7727950" cy="4610100"/>
          </a:xfrm>
        </p:spPr>
        <p:txBody>
          <a:bodyPr>
            <a:normAutofit/>
          </a:bodyPr>
          <a:lstStyle/>
          <a:p>
            <a:r>
              <a:rPr lang="en-US" dirty="0"/>
              <a:t>Facility role</a:t>
            </a:r>
          </a:p>
          <a:p>
            <a:pPr lvl="1"/>
            <a:r>
              <a:rPr lang="en-US" dirty="0"/>
              <a:t>What role, what processes?</a:t>
            </a:r>
          </a:p>
          <a:p>
            <a:r>
              <a:rPr lang="en-US" dirty="0"/>
              <a:t>Facility location</a:t>
            </a:r>
          </a:p>
          <a:p>
            <a:pPr lvl="1"/>
            <a:r>
              <a:rPr lang="en-US" dirty="0"/>
              <a:t>Where should facilities be located?</a:t>
            </a:r>
          </a:p>
          <a:p>
            <a:r>
              <a:rPr lang="en-US" dirty="0"/>
              <a:t>Capacity allocation</a:t>
            </a:r>
          </a:p>
          <a:p>
            <a:pPr lvl="1"/>
            <a:r>
              <a:rPr lang="en-US" dirty="0"/>
              <a:t>How much capacity at each facility?</a:t>
            </a:r>
          </a:p>
          <a:p>
            <a:r>
              <a:rPr lang="en-US" dirty="0"/>
              <a:t>Market and supply allocation</a:t>
            </a:r>
          </a:p>
          <a:p>
            <a:pPr lvl="1"/>
            <a:r>
              <a:rPr lang="en-US" dirty="0"/>
              <a:t>What markets? Which supply sources?</a:t>
            </a:r>
          </a:p>
        </p:txBody>
      </p:sp>
    </p:spTree>
    <p:extLst>
      <p:ext uri="{BB962C8B-B14F-4D97-AF65-F5344CB8AC3E}">
        <p14:creationId xmlns:p14="http://schemas.microsoft.com/office/powerpoint/2010/main" val="3925523609"/>
      </p:ext>
    </p:extLst>
  </p:cSld>
  <p:clrMapOvr>
    <a:masterClrMapping/>
  </p:clrMapOvr>
  <p:transition spd="slow">
    <p:pull dir="l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Competitive Factors</a:t>
            </a:r>
          </a:p>
        </p:txBody>
      </p:sp>
      <p:sp>
        <p:nvSpPr>
          <p:cNvPr id="3" name="Content Placeholder 2"/>
          <p:cNvSpPr>
            <a:spLocks noGrp="1"/>
          </p:cNvSpPr>
          <p:nvPr>
            <p:ph idx="1"/>
          </p:nvPr>
        </p:nvSpPr>
        <p:spPr>
          <a:xfrm>
            <a:off x="457200" y="1600201"/>
            <a:ext cx="8229600" cy="1041400"/>
          </a:xfrm>
        </p:spPr>
        <p:txBody>
          <a:bodyPr/>
          <a:lstStyle/>
          <a:p>
            <a:pPr lvl="1"/>
            <a:r>
              <a:rPr lang="en-US" dirty="0"/>
              <a:t>Positive externalities between firms</a:t>
            </a:r>
          </a:p>
          <a:p>
            <a:pPr lvl="2"/>
            <a:r>
              <a:rPr lang="en-US" dirty="0"/>
              <a:t>Collocation benefits all</a:t>
            </a:r>
          </a:p>
        </p:txBody>
      </p:sp>
      <p:pic>
        <p:nvPicPr>
          <p:cNvPr id="8" name="Picture 7"/>
          <p:cNvPicPr>
            <a:picLocks noChangeAspect="1"/>
          </p:cNvPicPr>
          <p:nvPr/>
        </p:nvPicPr>
        <p:blipFill>
          <a:blip r:embed="rId3"/>
          <a:stretch>
            <a:fillRect/>
          </a:stretch>
        </p:blipFill>
        <p:spPr>
          <a:xfrm>
            <a:off x="1496489" y="2743201"/>
            <a:ext cx="6148911" cy="1054099"/>
          </a:xfrm>
          <a:prstGeom prst="rect">
            <a:avLst/>
          </a:prstGeom>
        </p:spPr>
      </p:pic>
      <p:grpSp>
        <p:nvGrpSpPr>
          <p:cNvPr id="13" name="Group 12"/>
          <p:cNvGrpSpPr/>
          <p:nvPr/>
        </p:nvGrpSpPr>
        <p:grpSpPr>
          <a:xfrm>
            <a:off x="457200" y="4129564"/>
            <a:ext cx="8229600" cy="1985486"/>
            <a:chOff x="457200" y="4129564"/>
            <a:chExt cx="8229600" cy="1985486"/>
          </a:xfrm>
        </p:grpSpPr>
        <p:sp>
          <p:nvSpPr>
            <p:cNvPr id="7" name="Content Placeholder 2"/>
            <p:cNvSpPr txBox="1">
              <a:spLocks/>
            </p:cNvSpPr>
            <p:nvPr/>
          </p:nvSpPr>
          <p:spPr>
            <a:xfrm>
              <a:off x="457200" y="4129564"/>
              <a:ext cx="8229600" cy="1090136"/>
            </a:xfrm>
            <a:prstGeom prst="rect">
              <a:avLst/>
            </a:prstGeom>
          </p:spPr>
          <p:txBody>
            <a:bodyPr vert="horz" lIns="91440" tIns="45720" rIns="91440" bIns="45720" rtlCol="0">
              <a:normAutofit/>
            </a:bodyPr>
            <a:lstStyle>
              <a:lvl1pPr marL="342900" indent="-342900" algn="l" defTabSz="457200" rtl="0" eaLnBrk="1" latinLnBrk="0" hangingPunct="1">
                <a:spcBef>
                  <a:spcPts val="0"/>
                </a:spcBef>
                <a:spcAft>
                  <a:spcPts val="600"/>
                </a:spcAft>
                <a:buSzPct val="150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a:t>Locating to split the market</a:t>
              </a:r>
            </a:p>
            <a:p>
              <a:pPr lvl="2"/>
              <a:r>
                <a:rPr lang="en-US" dirty="0"/>
                <a:t>Locate to capture largest market share</a:t>
              </a:r>
            </a:p>
          </p:txBody>
        </p:sp>
        <p:graphicFrame>
          <p:nvGraphicFramePr>
            <p:cNvPr id="9" name="Object 8"/>
            <p:cNvGraphicFramePr>
              <a:graphicFrameLocks noChangeAspect="1"/>
            </p:cNvGraphicFramePr>
            <p:nvPr/>
          </p:nvGraphicFramePr>
          <p:xfrm>
            <a:off x="2279650" y="5340350"/>
            <a:ext cx="4584700" cy="774700"/>
          </p:xfrm>
          <a:graphic>
            <a:graphicData uri="http://schemas.openxmlformats.org/presentationml/2006/ole">
              <mc:AlternateContent xmlns:mc="http://schemas.openxmlformats.org/markup-compatibility/2006">
                <mc:Choice xmlns:v="urn:schemas-microsoft-com:vml" Requires="v">
                  <p:oleObj spid="_x0000_s17480" name="Equation" r:id="rId4" imgW="4584700" imgH="774700" progId="Equation.3">
                    <p:embed/>
                  </p:oleObj>
                </mc:Choice>
                <mc:Fallback>
                  <p:oleObj name="Equation" r:id="rId4" imgW="4584700" imgH="774700" progId="Equation.3">
                    <p:embed/>
                    <p:pic>
                      <p:nvPicPr>
                        <p:cNvPr id="0" name=""/>
                        <p:cNvPicPr/>
                        <p:nvPr/>
                      </p:nvPicPr>
                      <p:blipFill>
                        <a:blip r:embed="rId5"/>
                        <a:stretch>
                          <a:fillRect/>
                        </a:stretch>
                      </p:blipFill>
                      <p:spPr>
                        <a:xfrm>
                          <a:off x="2279650" y="5340350"/>
                          <a:ext cx="4584700" cy="774700"/>
                        </a:xfrm>
                        <a:prstGeom prst="rect">
                          <a:avLst/>
                        </a:prstGeom>
                      </p:spPr>
                    </p:pic>
                  </p:oleObj>
                </mc:Fallback>
              </mc:AlternateContent>
            </a:graphicData>
          </a:graphic>
        </p:graphicFrame>
      </p:grpSp>
    </p:spTree>
    <p:extLst>
      <p:ext uri="{BB962C8B-B14F-4D97-AF65-F5344CB8AC3E}">
        <p14:creationId xmlns:p14="http://schemas.microsoft.com/office/powerpoint/2010/main" val="1863768605"/>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noAutofit/>
          </a:bodyPr>
          <a:lstStyle/>
          <a:p>
            <a:r>
              <a:rPr lang="en-US" sz="3200" dirty="0"/>
              <a:t>Framework for Network Design Decisions</a:t>
            </a:r>
          </a:p>
        </p:txBody>
      </p:sp>
      <p:pic>
        <p:nvPicPr>
          <p:cNvPr id="5" name="Picture 4"/>
          <p:cNvPicPr>
            <a:picLocks noChangeAspect="1"/>
          </p:cNvPicPr>
          <p:nvPr/>
        </p:nvPicPr>
        <p:blipFill>
          <a:blip r:embed="rId2"/>
          <a:stretch>
            <a:fillRect/>
          </a:stretch>
        </p:blipFill>
        <p:spPr>
          <a:xfrm>
            <a:off x="1231900" y="1430338"/>
            <a:ext cx="6695412" cy="5130800"/>
          </a:xfrm>
          <a:prstGeom prst="rect">
            <a:avLst/>
          </a:prstGeom>
        </p:spPr>
      </p:pic>
    </p:spTree>
    <p:extLst>
      <p:ext uri="{BB962C8B-B14F-4D97-AF65-F5344CB8AC3E}">
        <p14:creationId xmlns:p14="http://schemas.microsoft.com/office/powerpoint/2010/main" val="600655500"/>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2/3*#ppt_w"/>
                                          </p:val>
                                        </p:tav>
                                        <p:tav tm="100000">
                                          <p:val>
                                            <p:strVal val="#ppt_w"/>
                                          </p:val>
                                        </p:tav>
                                      </p:tavLst>
                                    </p:anim>
                                    <p:anim calcmode="lin" valueType="num">
                                      <p:cBhvr>
                                        <p:cTn id="8" dur="1000" fill="hold"/>
                                        <p:tgtEl>
                                          <p:spTgt spid="5"/>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 y="0"/>
            <a:ext cx="8901113" cy="952500"/>
          </a:xfrm>
        </p:spPr>
        <p:txBody>
          <a:bodyPr/>
          <a:lstStyle/>
          <a:p>
            <a:r>
              <a:rPr lang="en-US" dirty="0"/>
              <a:t>Phase I: Distribution Network Design</a:t>
            </a:r>
          </a:p>
        </p:txBody>
      </p:sp>
      <p:sp>
        <p:nvSpPr>
          <p:cNvPr id="24581" name="Rectangle 3"/>
          <p:cNvSpPr>
            <a:spLocks noChangeArrowheads="1"/>
          </p:cNvSpPr>
          <p:nvPr/>
        </p:nvSpPr>
        <p:spPr bwMode="auto">
          <a:xfrm>
            <a:off x="2743200" y="1524000"/>
            <a:ext cx="3124200" cy="609600"/>
          </a:xfrm>
          <a:prstGeom prst="rect">
            <a:avLst/>
          </a:prstGeom>
          <a:noFill/>
          <a:ln w="28575">
            <a:solidFill>
              <a:schemeClr val="tx1"/>
            </a:solidFill>
            <a:miter lim="800000"/>
            <a:headEnd/>
            <a:tailEnd/>
          </a:ln>
        </p:spPr>
        <p:txBody>
          <a:bodyPr wrap="none" anchor="ctr"/>
          <a:lstStyle/>
          <a:p>
            <a:pPr algn="ctr"/>
            <a:r>
              <a:rPr lang="en-US" sz="2400" dirty="0">
                <a:latin typeface="Calibri" pitchFamily="34" charset="0"/>
              </a:rPr>
              <a:t>Distribution Network</a:t>
            </a:r>
          </a:p>
        </p:txBody>
      </p:sp>
      <p:sp>
        <p:nvSpPr>
          <p:cNvPr id="24582" name="Rectangle 4"/>
          <p:cNvSpPr>
            <a:spLocks noChangeArrowheads="1"/>
          </p:cNvSpPr>
          <p:nvPr/>
        </p:nvSpPr>
        <p:spPr bwMode="auto">
          <a:xfrm>
            <a:off x="1371600" y="3429000"/>
            <a:ext cx="2881313" cy="2590800"/>
          </a:xfrm>
          <a:prstGeom prst="rect">
            <a:avLst/>
          </a:prstGeom>
          <a:noFill/>
          <a:ln w="28575">
            <a:solidFill>
              <a:schemeClr val="tx1"/>
            </a:solidFill>
            <a:miter lim="800000"/>
            <a:headEnd/>
            <a:tailEnd/>
          </a:ln>
        </p:spPr>
        <p:txBody>
          <a:bodyPr wrap="none" anchor="ctr"/>
          <a:lstStyle/>
          <a:p>
            <a:r>
              <a:rPr lang="en-US" sz="2400" dirty="0">
                <a:latin typeface="Calibri" pitchFamily="34" charset="0"/>
              </a:rPr>
              <a:t>Customer needs:</a:t>
            </a:r>
          </a:p>
          <a:p>
            <a:r>
              <a:rPr lang="en-US" sz="2000" dirty="0">
                <a:latin typeface="Calibri" pitchFamily="34" charset="0"/>
              </a:rPr>
              <a:t>Response time</a:t>
            </a:r>
          </a:p>
          <a:p>
            <a:r>
              <a:rPr lang="en-US" sz="2000" dirty="0">
                <a:latin typeface="Calibri" pitchFamily="34" charset="0"/>
              </a:rPr>
              <a:t>Product variety</a:t>
            </a:r>
          </a:p>
          <a:p>
            <a:r>
              <a:rPr lang="en-US" sz="2000" dirty="0">
                <a:latin typeface="Calibri" pitchFamily="34" charset="0"/>
              </a:rPr>
              <a:t>Product availability</a:t>
            </a:r>
          </a:p>
          <a:p>
            <a:r>
              <a:rPr lang="en-US" sz="2000" dirty="0">
                <a:latin typeface="Calibri" pitchFamily="34" charset="0"/>
              </a:rPr>
              <a:t>Customer experience</a:t>
            </a:r>
          </a:p>
          <a:p>
            <a:r>
              <a:rPr lang="en-US" sz="2000" dirty="0">
                <a:latin typeface="Calibri" pitchFamily="34" charset="0"/>
              </a:rPr>
              <a:t>Order visibility</a:t>
            </a:r>
          </a:p>
          <a:p>
            <a:r>
              <a:rPr lang="en-US" sz="2000" dirty="0">
                <a:latin typeface="Calibri" pitchFamily="34" charset="0"/>
              </a:rPr>
              <a:t>Returnability</a:t>
            </a:r>
          </a:p>
        </p:txBody>
      </p:sp>
      <p:sp>
        <p:nvSpPr>
          <p:cNvPr id="24583" name="Rectangle 5"/>
          <p:cNvSpPr>
            <a:spLocks noChangeArrowheads="1"/>
          </p:cNvSpPr>
          <p:nvPr/>
        </p:nvSpPr>
        <p:spPr bwMode="auto">
          <a:xfrm>
            <a:off x="4800600" y="3429000"/>
            <a:ext cx="3463925" cy="2057400"/>
          </a:xfrm>
          <a:prstGeom prst="rect">
            <a:avLst/>
          </a:prstGeom>
          <a:noFill/>
          <a:ln w="28575">
            <a:solidFill>
              <a:schemeClr val="tx1"/>
            </a:solidFill>
            <a:miter lim="800000"/>
            <a:headEnd/>
            <a:tailEnd/>
          </a:ln>
        </p:spPr>
        <p:txBody>
          <a:bodyPr wrap="none" anchor="ctr"/>
          <a:lstStyle/>
          <a:p>
            <a:r>
              <a:rPr lang="en-US" sz="2400" dirty="0">
                <a:latin typeface="Calibri" pitchFamily="34" charset="0"/>
              </a:rPr>
              <a:t>Cost of meeting needs:</a:t>
            </a:r>
          </a:p>
          <a:p>
            <a:r>
              <a:rPr lang="en-US" sz="2000" dirty="0">
                <a:latin typeface="Calibri" pitchFamily="34" charset="0"/>
              </a:rPr>
              <a:t>Inventories</a:t>
            </a:r>
          </a:p>
          <a:p>
            <a:r>
              <a:rPr lang="en-US" sz="2000" dirty="0">
                <a:latin typeface="Calibri" pitchFamily="34" charset="0"/>
              </a:rPr>
              <a:t>Transportation</a:t>
            </a:r>
          </a:p>
          <a:p>
            <a:r>
              <a:rPr lang="en-US" sz="2000" dirty="0">
                <a:latin typeface="Calibri" pitchFamily="34" charset="0"/>
              </a:rPr>
              <a:t>Facilities &amp; handling</a:t>
            </a:r>
          </a:p>
          <a:p>
            <a:r>
              <a:rPr lang="en-US" sz="2000" dirty="0">
                <a:latin typeface="Calibri" pitchFamily="34" charset="0"/>
              </a:rPr>
              <a:t>Information</a:t>
            </a:r>
          </a:p>
        </p:txBody>
      </p:sp>
      <p:sp>
        <p:nvSpPr>
          <p:cNvPr id="24584" name="Line 6"/>
          <p:cNvSpPr>
            <a:spLocks noChangeShapeType="1"/>
          </p:cNvSpPr>
          <p:nvPr/>
        </p:nvSpPr>
        <p:spPr bwMode="auto">
          <a:xfrm flipH="1">
            <a:off x="2590800" y="2133600"/>
            <a:ext cx="1676400" cy="1295400"/>
          </a:xfrm>
          <a:prstGeom prst="line">
            <a:avLst/>
          </a:prstGeom>
          <a:noFill/>
          <a:ln w="12700">
            <a:solidFill>
              <a:schemeClr val="tx1"/>
            </a:solidFill>
            <a:round/>
            <a:headEnd/>
            <a:tailEnd type="triangle" w="med" len="med"/>
          </a:ln>
        </p:spPr>
        <p:txBody>
          <a:bodyPr/>
          <a:lstStyle/>
          <a:p>
            <a:endParaRPr lang="en-US" dirty="0">
              <a:latin typeface="Calibri" pitchFamily="34" charset="0"/>
            </a:endParaRPr>
          </a:p>
        </p:txBody>
      </p:sp>
      <p:sp>
        <p:nvSpPr>
          <p:cNvPr id="24585" name="Line 7"/>
          <p:cNvSpPr>
            <a:spLocks noChangeShapeType="1"/>
          </p:cNvSpPr>
          <p:nvPr/>
        </p:nvSpPr>
        <p:spPr bwMode="auto">
          <a:xfrm>
            <a:off x="4267200" y="2133600"/>
            <a:ext cx="1371600" cy="1295400"/>
          </a:xfrm>
          <a:prstGeom prst="line">
            <a:avLst/>
          </a:prstGeom>
          <a:noFill/>
          <a:ln w="12700">
            <a:solidFill>
              <a:schemeClr val="tx1"/>
            </a:solidFill>
            <a:round/>
            <a:headEnd/>
            <a:tailEnd type="triangle" w="med" len="med"/>
          </a:ln>
        </p:spPr>
        <p:txBody>
          <a:bodyPr/>
          <a:lstStyle/>
          <a:p>
            <a:endParaRPr lang="en-US" dirty="0">
              <a:latin typeface="Calibri" pitchFamily="34" charset="0"/>
            </a:endParaRPr>
          </a:p>
        </p:txBody>
      </p:sp>
      <p:sp>
        <p:nvSpPr>
          <p:cNvPr id="24586" name="Text Box 8"/>
          <p:cNvSpPr txBox="1">
            <a:spLocks noChangeArrowheads="1"/>
          </p:cNvSpPr>
          <p:nvPr/>
        </p:nvSpPr>
        <p:spPr bwMode="auto">
          <a:xfrm>
            <a:off x="1736725" y="2578100"/>
            <a:ext cx="1462452" cy="369332"/>
          </a:xfrm>
          <a:prstGeom prst="rect">
            <a:avLst/>
          </a:prstGeom>
          <a:noFill/>
          <a:ln w="12700">
            <a:noFill/>
            <a:miter lim="800000"/>
            <a:headEnd/>
            <a:tailEnd/>
          </a:ln>
        </p:spPr>
        <p:txBody>
          <a:bodyPr wrap="none">
            <a:spAutoFit/>
          </a:bodyPr>
          <a:lstStyle/>
          <a:p>
            <a:r>
              <a:rPr lang="en-US" sz="1800" dirty="0">
                <a:latin typeface="Calibri" pitchFamily="34" charset="0"/>
              </a:rPr>
              <a:t>Service factor</a:t>
            </a:r>
          </a:p>
        </p:txBody>
      </p:sp>
      <p:sp>
        <p:nvSpPr>
          <p:cNvPr id="24587" name="Text Box 9"/>
          <p:cNvSpPr txBox="1">
            <a:spLocks noChangeArrowheads="1"/>
          </p:cNvSpPr>
          <p:nvPr/>
        </p:nvSpPr>
        <p:spPr bwMode="auto">
          <a:xfrm>
            <a:off x="4973638" y="2528888"/>
            <a:ext cx="1198085" cy="369332"/>
          </a:xfrm>
          <a:prstGeom prst="rect">
            <a:avLst/>
          </a:prstGeom>
          <a:noFill/>
          <a:ln w="12700">
            <a:noFill/>
            <a:miter lim="800000"/>
            <a:headEnd/>
            <a:tailEnd/>
          </a:ln>
        </p:spPr>
        <p:txBody>
          <a:bodyPr wrap="none">
            <a:spAutoFit/>
          </a:bodyPr>
          <a:lstStyle/>
          <a:p>
            <a:r>
              <a:rPr lang="en-US" sz="1800" dirty="0">
                <a:latin typeface="Calibri" pitchFamily="34" charset="0"/>
              </a:rPr>
              <a:t>Cost factor</a:t>
            </a:r>
          </a:p>
        </p:txBody>
      </p:sp>
    </p:spTree>
    <p:extLst>
      <p:ext uri="{BB962C8B-B14F-4D97-AF65-F5344CB8AC3E}">
        <p14:creationId xmlns:p14="http://schemas.microsoft.com/office/powerpoint/2010/main" val="326020811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a:xfrm>
            <a:off x="-1" y="0"/>
            <a:ext cx="9144001" cy="952500"/>
          </a:xfrm>
          <a:noFill/>
        </p:spPr>
        <p:txBody>
          <a:bodyPr lIns="90488" tIns="44450" rIns="90488" bIns="44450" anchor="b"/>
          <a:lstStyle/>
          <a:p>
            <a:r>
              <a:rPr lang="en-US" sz="3200" dirty="0"/>
              <a:t>Relationship between service and number of facilities</a:t>
            </a:r>
          </a:p>
        </p:txBody>
      </p:sp>
      <p:sp>
        <p:nvSpPr>
          <p:cNvPr id="25605" name="Line 3"/>
          <p:cNvSpPr>
            <a:spLocks noChangeShapeType="1"/>
          </p:cNvSpPr>
          <p:nvPr/>
        </p:nvSpPr>
        <p:spPr bwMode="auto">
          <a:xfrm>
            <a:off x="1752600" y="1758950"/>
            <a:ext cx="0" cy="3797300"/>
          </a:xfrm>
          <a:prstGeom prst="line">
            <a:avLst/>
          </a:prstGeom>
          <a:noFill/>
          <a:ln w="12700">
            <a:solidFill>
              <a:schemeClr val="tx1"/>
            </a:solidFill>
            <a:round/>
            <a:headEnd type="triangle" w="med" len="med"/>
            <a:tailEnd/>
          </a:ln>
        </p:spPr>
        <p:txBody>
          <a:bodyPr wrap="none" anchor="ctr"/>
          <a:lstStyle/>
          <a:p>
            <a:endParaRPr lang="en-US" dirty="0">
              <a:latin typeface="Calibri" pitchFamily="34" charset="0"/>
            </a:endParaRPr>
          </a:p>
        </p:txBody>
      </p:sp>
      <p:sp>
        <p:nvSpPr>
          <p:cNvPr id="25606" name="Line 4"/>
          <p:cNvSpPr>
            <a:spLocks noChangeShapeType="1"/>
          </p:cNvSpPr>
          <p:nvPr/>
        </p:nvSpPr>
        <p:spPr bwMode="auto">
          <a:xfrm>
            <a:off x="1758950" y="5562600"/>
            <a:ext cx="6007100" cy="0"/>
          </a:xfrm>
          <a:prstGeom prst="line">
            <a:avLst/>
          </a:prstGeom>
          <a:noFill/>
          <a:ln w="12700">
            <a:solidFill>
              <a:schemeClr val="tx1"/>
            </a:solidFill>
            <a:round/>
            <a:headEnd/>
            <a:tailEnd type="triangle" w="med" len="med"/>
          </a:ln>
        </p:spPr>
        <p:txBody>
          <a:bodyPr wrap="none" anchor="ctr"/>
          <a:lstStyle/>
          <a:p>
            <a:endParaRPr lang="en-US" dirty="0">
              <a:latin typeface="Calibri" pitchFamily="34" charset="0"/>
            </a:endParaRPr>
          </a:p>
        </p:txBody>
      </p:sp>
      <p:sp>
        <p:nvSpPr>
          <p:cNvPr id="25607" name="Rectangle 5"/>
          <p:cNvSpPr>
            <a:spLocks noChangeArrowheads="1"/>
          </p:cNvSpPr>
          <p:nvPr/>
        </p:nvSpPr>
        <p:spPr bwMode="auto">
          <a:xfrm>
            <a:off x="5562600" y="5638800"/>
            <a:ext cx="3429000" cy="397545"/>
          </a:xfrm>
          <a:prstGeom prst="rect">
            <a:avLst/>
          </a:prstGeom>
          <a:noFill/>
          <a:ln w="12700">
            <a:noFill/>
            <a:miter lim="800000"/>
            <a:headEnd/>
            <a:tailEnd/>
          </a:ln>
        </p:spPr>
        <p:txBody>
          <a:bodyPr wrap="square" lIns="90488" tIns="44450" rIns="90488" bIns="44450">
            <a:spAutoFit/>
          </a:bodyPr>
          <a:lstStyle/>
          <a:p>
            <a:r>
              <a:rPr lang="en-US" sz="2000" dirty="0">
                <a:latin typeface="Calibri" pitchFamily="34" charset="0"/>
              </a:rPr>
              <a:t>Number of Facilities </a:t>
            </a:r>
            <a:r>
              <a:rPr lang="en-US" sz="1600" dirty="0">
                <a:latin typeface="Calibri" pitchFamily="34" charset="0"/>
              </a:rPr>
              <a:t>(Total cost)</a:t>
            </a:r>
            <a:endParaRPr lang="en-US" sz="2000" dirty="0">
              <a:latin typeface="Calibri" pitchFamily="34" charset="0"/>
            </a:endParaRPr>
          </a:p>
        </p:txBody>
      </p:sp>
      <p:sp>
        <p:nvSpPr>
          <p:cNvPr id="25608" name="Rectangle 6"/>
          <p:cNvSpPr>
            <a:spLocks noChangeArrowheads="1"/>
          </p:cNvSpPr>
          <p:nvPr/>
        </p:nvSpPr>
        <p:spPr bwMode="auto">
          <a:xfrm>
            <a:off x="457200" y="1371600"/>
            <a:ext cx="2743200" cy="393700"/>
          </a:xfrm>
          <a:prstGeom prst="rect">
            <a:avLst/>
          </a:prstGeom>
          <a:noFill/>
          <a:ln w="12700">
            <a:noFill/>
            <a:miter lim="800000"/>
            <a:headEnd/>
            <a:tailEnd/>
          </a:ln>
        </p:spPr>
        <p:txBody>
          <a:bodyPr lIns="90488" tIns="44450" rIns="90488" bIns="44450">
            <a:spAutoFit/>
          </a:bodyPr>
          <a:lstStyle/>
          <a:p>
            <a:r>
              <a:rPr lang="en-US" sz="2000" dirty="0">
                <a:latin typeface="Calibri" pitchFamily="34" charset="0"/>
              </a:rPr>
              <a:t>Response Time</a:t>
            </a:r>
          </a:p>
        </p:txBody>
      </p:sp>
      <p:sp>
        <p:nvSpPr>
          <p:cNvPr id="25609" name="Arc 7"/>
          <p:cNvSpPr>
            <a:spLocks/>
          </p:cNvSpPr>
          <p:nvPr/>
        </p:nvSpPr>
        <p:spPr bwMode="auto">
          <a:xfrm rot="10800000" flipV="1">
            <a:off x="1981200" y="2362200"/>
            <a:ext cx="5022850" cy="281305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p:spPr>
        <p:txBody>
          <a:bodyPr wrap="none" anchor="ctr"/>
          <a:lstStyle/>
          <a:p>
            <a:endParaRPr lang="en-US" dirty="0">
              <a:latin typeface="Calibri" pitchFamily="34" charset="0"/>
            </a:endParaRPr>
          </a:p>
        </p:txBody>
      </p:sp>
      <p:sp>
        <p:nvSpPr>
          <p:cNvPr id="25610" name="Rectangle 8"/>
          <p:cNvSpPr>
            <a:spLocks noChangeArrowheads="1"/>
          </p:cNvSpPr>
          <p:nvPr/>
        </p:nvSpPr>
        <p:spPr bwMode="auto">
          <a:xfrm>
            <a:off x="914400" y="5029200"/>
            <a:ext cx="627063" cy="393700"/>
          </a:xfrm>
          <a:prstGeom prst="rect">
            <a:avLst/>
          </a:prstGeom>
          <a:noFill/>
          <a:ln w="12700">
            <a:noFill/>
            <a:miter lim="800000"/>
            <a:headEnd/>
            <a:tailEnd/>
          </a:ln>
        </p:spPr>
        <p:txBody>
          <a:bodyPr wrap="none" lIns="90488" tIns="44450" rIns="90488" bIns="44450">
            <a:spAutoFit/>
          </a:bodyPr>
          <a:lstStyle/>
          <a:p>
            <a:r>
              <a:rPr lang="en-US" sz="2000" i="1" dirty="0">
                <a:latin typeface="Calibri" pitchFamily="34" charset="0"/>
              </a:rPr>
              <a:t>Low</a:t>
            </a:r>
          </a:p>
        </p:txBody>
      </p:sp>
      <p:sp>
        <p:nvSpPr>
          <p:cNvPr id="25611" name="Rectangle 9"/>
          <p:cNvSpPr>
            <a:spLocks noChangeArrowheads="1"/>
          </p:cNvSpPr>
          <p:nvPr/>
        </p:nvSpPr>
        <p:spPr bwMode="auto">
          <a:xfrm>
            <a:off x="838200" y="1981200"/>
            <a:ext cx="665248" cy="397545"/>
          </a:xfrm>
          <a:prstGeom prst="rect">
            <a:avLst/>
          </a:prstGeom>
          <a:noFill/>
          <a:ln w="12700">
            <a:noFill/>
            <a:miter lim="800000"/>
            <a:headEnd/>
            <a:tailEnd/>
          </a:ln>
        </p:spPr>
        <p:txBody>
          <a:bodyPr wrap="none" lIns="90488" tIns="44450" rIns="90488" bIns="44450">
            <a:spAutoFit/>
          </a:bodyPr>
          <a:lstStyle/>
          <a:p>
            <a:r>
              <a:rPr lang="en-US" sz="2000" i="1" dirty="0">
                <a:latin typeface="Calibri" pitchFamily="34" charset="0"/>
              </a:rPr>
              <a:t>High</a:t>
            </a:r>
          </a:p>
        </p:txBody>
      </p:sp>
      <p:sp>
        <p:nvSpPr>
          <p:cNvPr id="25612" name="Text Box 10"/>
          <p:cNvSpPr txBox="1">
            <a:spLocks noChangeArrowheads="1"/>
          </p:cNvSpPr>
          <p:nvPr/>
        </p:nvSpPr>
        <p:spPr bwMode="auto">
          <a:xfrm>
            <a:off x="3046413" y="2351088"/>
            <a:ext cx="2900089" cy="707886"/>
          </a:xfrm>
          <a:prstGeom prst="rect">
            <a:avLst/>
          </a:prstGeom>
          <a:noFill/>
          <a:ln w="12700">
            <a:noFill/>
            <a:miter lim="800000"/>
            <a:headEnd/>
            <a:tailEnd/>
          </a:ln>
        </p:spPr>
        <p:txBody>
          <a:bodyPr wrap="none">
            <a:spAutoFit/>
          </a:bodyPr>
          <a:lstStyle/>
          <a:p>
            <a:r>
              <a:rPr lang="en-US" sz="2000" b="1" i="1" dirty="0">
                <a:latin typeface="Calibri" pitchFamily="34" charset="0"/>
              </a:rPr>
              <a:t>More facilities allow for a</a:t>
            </a:r>
          </a:p>
          <a:p>
            <a:r>
              <a:rPr lang="en-US" sz="2000" b="1" i="1" dirty="0">
                <a:latin typeface="Calibri" pitchFamily="34" charset="0"/>
              </a:rPr>
              <a:t>quicker response time</a:t>
            </a:r>
          </a:p>
        </p:txBody>
      </p:sp>
    </p:spTree>
    <p:extLst>
      <p:ext uri="{BB962C8B-B14F-4D97-AF65-F5344CB8AC3E}">
        <p14:creationId xmlns:p14="http://schemas.microsoft.com/office/powerpoint/2010/main" val="22533266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26"/>
          <p:cNvSpPr>
            <a:spLocks noGrp="1" noChangeArrowheads="1"/>
          </p:cNvSpPr>
          <p:nvPr>
            <p:ph type="title"/>
          </p:nvPr>
        </p:nvSpPr>
        <p:spPr>
          <a:xfrm>
            <a:off x="381000" y="266700"/>
            <a:ext cx="7772400" cy="552450"/>
          </a:xfrm>
        </p:spPr>
        <p:txBody>
          <a:bodyPr/>
          <a:lstStyle/>
          <a:p>
            <a:endParaRPr lang="en-US" altLang="en-US" dirty="0"/>
          </a:p>
        </p:txBody>
      </p:sp>
      <p:sp>
        <p:nvSpPr>
          <p:cNvPr id="19459" name="Rectangle 1027"/>
          <p:cNvSpPr>
            <a:spLocks noGrp="1" noChangeArrowheads="1"/>
          </p:cNvSpPr>
          <p:nvPr>
            <p:ph type="body" idx="1"/>
          </p:nvPr>
        </p:nvSpPr>
        <p:spPr/>
        <p:txBody>
          <a:bodyPr/>
          <a:lstStyle/>
          <a:p>
            <a:endParaRPr lang="en-US" altLang="en-US" dirty="0"/>
          </a:p>
        </p:txBody>
      </p:sp>
      <p:pic>
        <p:nvPicPr>
          <p:cNvPr id="19460" name="Picture 102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3175"/>
            <a:ext cx="9137650" cy="6845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9461" name="Rectangle 1029"/>
          <p:cNvSpPr>
            <a:spLocks noChangeArrowheads="1"/>
          </p:cNvSpPr>
          <p:nvPr/>
        </p:nvSpPr>
        <p:spPr bwMode="auto">
          <a:xfrm>
            <a:off x="0" y="0"/>
            <a:ext cx="9131300" cy="54927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62" name="Rectangle 1030"/>
          <p:cNvSpPr>
            <a:spLocks noChangeArrowheads="1"/>
          </p:cNvSpPr>
          <p:nvPr/>
        </p:nvSpPr>
        <p:spPr bwMode="auto">
          <a:xfrm>
            <a:off x="4370388" y="4267200"/>
            <a:ext cx="179387"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63" name="Rectangle 1031"/>
          <p:cNvSpPr>
            <a:spLocks noChangeArrowheads="1"/>
          </p:cNvSpPr>
          <p:nvPr/>
        </p:nvSpPr>
        <p:spPr bwMode="auto">
          <a:xfrm>
            <a:off x="5191125"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64" name="Line 1032"/>
          <p:cNvSpPr>
            <a:spLocks noChangeShapeType="1"/>
          </p:cNvSpPr>
          <p:nvPr/>
        </p:nvSpPr>
        <p:spPr bwMode="auto">
          <a:xfrm>
            <a:off x="5197475"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65" name="Line 1033"/>
          <p:cNvSpPr>
            <a:spLocks noChangeShapeType="1"/>
          </p:cNvSpPr>
          <p:nvPr/>
        </p:nvSpPr>
        <p:spPr bwMode="auto">
          <a:xfrm>
            <a:off x="5197475"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66" name="Line 1034"/>
          <p:cNvSpPr>
            <a:spLocks noChangeShapeType="1"/>
          </p:cNvSpPr>
          <p:nvPr/>
        </p:nvSpPr>
        <p:spPr bwMode="auto">
          <a:xfrm flipV="1">
            <a:off x="518318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67" name="Line 1035"/>
          <p:cNvSpPr>
            <a:spLocks noChangeShapeType="1"/>
          </p:cNvSpPr>
          <p:nvPr/>
        </p:nvSpPr>
        <p:spPr bwMode="auto">
          <a:xfrm flipV="1">
            <a:off x="524033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68" name="Rectangle 1036"/>
          <p:cNvSpPr>
            <a:spLocks noChangeArrowheads="1"/>
          </p:cNvSpPr>
          <p:nvPr/>
        </p:nvSpPr>
        <p:spPr bwMode="auto">
          <a:xfrm>
            <a:off x="6410325" y="44386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69" name="Line 1037"/>
          <p:cNvSpPr>
            <a:spLocks noChangeShapeType="1"/>
          </p:cNvSpPr>
          <p:nvPr/>
        </p:nvSpPr>
        <p:spPr bwMode="auto">
          <a:xfrm>
            <a:off x="6416675" y="4432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0" name="Line 1038"/>
          <p:cNvSpPr>
            <a:spLocks noChangeShapeType="1"/>
          </p:cNvSpPr>
          <p:nvPr/>
        </p:nvSpPr>
        <p:spPr bwMode="auto">
          <a:xfrm>
            <a:off x="6416675" y="4486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1" name="Line 1039"/>
          <p:cNvSpPr>
            <a:spLocks noChangeShapeType="1"/>
          </p:cNvSpPr>
          <p:nvPr/>
        </p:nvSpPr>
        <p:spPr bwMode="auto">
          <a:xfrm flipV="1">
            <a:off x="640238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2" name="Line 1040"/>
          <p:cNvSpPr>
            <a:spLocks noChangeShapeType="1"/>
          </p:cNvSpPr>
          <p:nvPr/>
        </p:nvSpPr>
        <p:spPr bwMode="auto">
          <a:xfrm flipV="1">
            <a:off x="645953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3" name="Rectangle 1041"/>
          <p:cNvSpPr>
            <a:spLocks noChangeArrowheads="1"/>
          </p:cNvSpPr>
          <p:nvPr/>
        </p:nvSpPr>
        <p:spPr bwMode="auto">
          <a:xfrm>
            <a:off x="4491038"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74" name="Line 1042"/>
          <p:cNvSpPr>
            <a:spLocks noChangeShapeType="1"/>
          </p:cNvSpPr>
          <p:nvPr/>
        </p:nvSpPr>
        <p:spPr bwMode="auto">
          <a:xfrm>
            <a:off x="4497388"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5" name="Line 1043"/>
          <p:cNvSpPr>
            <a:spLocks noChangeShapeType="1"/>
          </p:cNvSpPr>
          <p:nvPr/>
        </p:nvSpPr>
        <p:spPr bwMode="auto">
          <a:xfrm>
            <a:off x="4497388"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6" name="Line 1044"/>
          <p:cNvSpPr>
            <a:spLocks noChangeShapeType="1"/>
          </p:cNvSpPr>
          <p:nvPr/>
        </p:nvSpPr>
        <p:spPr bwMode="auto">
          <a:xfrm flipV="1">
            <a:off x="448310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7" name="Line 1045"/>
          <p:cNvSpPr>
            <a:spLocks noChangeShapeType="1"/>
          </p:cNvSpPr>
          <p:nvPr/>
        </p:nvSpPr>
        <p:spPr bwMode="auto">
          <a:xfrm flipV="1">
            <a:off x="454025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78" name="Rectangle 1046"/>
          <p:cNvSpPr>
            <a:spLocks noChangeArrowheads="1"/>
          </p:cNvSpPr>
          <p:nvPr/>
        </p:nvSpPr>
        <p:spPr bwMode="auto">
          <a:xfrm>
            <a:off x="6380163" y="4549775"/>
            <a:ext cx="90487"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79" name="Rectangle 1047"/>
          <p:cNvSpPr>
            <a:spLocks noChangeArrowheads="1"/>
          </p:cNvSpPr>
          <p:nvPr/>
        </p:nvSpPr>
        <p:spPr bwMode="auto">
          <a:xfrm>
            <a:off x="6289675" y="45688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80" name="Rectangle 1048"/>
          <p:cNvSpPr>
            <a:spLocks noChangeArrowheads="1"/>
          </p:cNvSpPr>
          <p:nvPr/>
        </p:nvSpPr>
        <p:spPr bwMode="auto">
          <a:xfrm>
            <a:off x="6308725" y="4657725"/>
            <a:ext cx="85725" cy="2540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81" name="Freeform 1049"/>
          <p:cNvSpPr>
            <a:spLocks/>
          </p:cNvSpPr>
          <p:nvPr/>
        </p:nvSpPr>
        <p:spPr bwMode="auto">
          <a:xfrm>
            <a:off x="6378575" y="4556125"/>
            <a:ext cx="23813" cy="131763"/>
          </a:xfrm>
          <a:custGeom>
            <a:avLst/>
            <a:gdLst>
              <a:gd name="T0" fmla="*/ 2147483646 w 15"/>
              <a:gd name="T1" fmla="*/ 2147483646 h 83"/>
              <a:gd name="T2" fmla="*/ 2147483646 w 15"/>
              <a:gd name="T3" fmla="*/ 2147483646 h 83"/>
              <a:gd name="T4" fmla="*/ 2147483646 w 15"/>
              <a:gd name="T5" fmla="*/ 2147483646 h 83"/>
              <a:gd name="T6" fmla="*/ 2147483646 w 15"/>
              <a:gd name="T7" fmla="*/ 2147483646 h 83"/>
              <a:gd name="T8" fmla="*/ 2147483646 w 15"/>
              <a:gd name="T9" fmla="*/ 2147483646 h 83"/>
              <a:gd name="T10" fmla="*/ 0 w 15"/>
              <a:gd name="T11" fmla="*/ 2147483646 h 83"/>
              <a:gd name="T12" fmla="*/ 2147483646 w 15"/>
              <a:gd name="T13" fmla="*/ 2147483646 h 83"/>
              <a:gd name="T14" fmla="*/ 2147483646 w 15"/>
              <a:gd name="T15" fmla="*/ 2147483646 h 83"/>
              <a:gd name="T16" fmla="*/ 2147483646 w 15"/>
              <a:gd name="T17" fmla="*/ 2147483646 h 83"/>
              <a:gd name="T18" fmla="*/ 2147483646 w 15"/>
              <a:gd name="T19" fmla="*/ 2147483646 h 83"/>
              <a:gd name="T20" fmla="*/ 2147483646 w 15"/>
              <a:gd name="T21" fmla="*/ 2147483646 h 83"/>
              <a:gd name="T22" fmla="*/ 2147483646 w 15"/>
              <a:gd name="T23" fmla="*/ 2147483646 h 83"/>
              <a:gd name="T24" fmla="*/ 2147483646 w 15"/>
              <a:gd name="T25" fmla="*/ 2147483646 h 83"/>
              <a:gd name="T26" fmla="*/ 2147483646 w 15"/>
              <a:gd name="T27" fmla="*/ 2147483646 h 83"/>
              <a:gd name="T28" fmla="*/ 2147483646 w 15"/>
              <a:gd name="T29" fmla="*/ 0 h 83"/>
              <a:gd name="T30" fmla="*/ 2147483646 w 15"/>
              <a:gd name="T31" fmla="*/ 2147483646 h 83"/>
              <a:gd name="T32" fmla="*/ 2147483646 w 15"/>
              <a:gd name="T33" fmla="*/ 2147483646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83"/>
              <a:gd name="T53" fmla="*/ 15 w 1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83">
                <a:moveTo>
                  <a:pt x="14" y="82"/>
                </a:moveTo>
                <a:lnTo>
                  <a:pt x="12" y="76"/>
                </a:lnTo>
                <a:lnTo>
                  <a:pt x="10" y="70"/>
                </a:lnTo>
                <a:lnTo>
                  <a:pt x="4" y="66"/>
                </a:lnTo>
                <a:lnTo>
                  <a:pt x="2" y="60"/>
                </a:lnTo>
                <a:lnTo>
                  <a:pt x="0" y="54"/>
                </a:lnTo>
                <a:lnTo>
                  <a:pt x="2" y="48"/>
                </a:lnTo>
                <a:lnTo>
                  <a:pt x="6" y="42"/>
                </a:lnTo>
                <a:lnTo>
                  <a:pt x="8" y="36"/>
                </a:lnTo>
                <a:lnTo>
                  <a:pt x="10" y="30"/>
                </a:lnTo>
                <a:lnTo>
                  <a:pt x="8" y="24"/>
                </a:lnTo>
                <a:lnTo>
                  <a:pt x="10" y="18"/>
                </a:lnTo>
                <a:lnTo>
                  <a:pt x="12" y="12"/>
                </a:lnTo>
                <a:lnTo>
                  <a:pt x="8" y="6"/>
                </a:lnTo>
                <a:lnTo>
                  <a:pt x="6" y="0"/>
                </a:lnTo>
                <a:lnTo>
                  <a:pt x="4" y="5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9482" name="Rectangle 1050"/>
          <p:cNvSpPr>
            <a:spLocks noChangeArrowheads="1"/>
          </p:cNvSpPr>
          <p:nvPr/>
        </p:nvSpPr>
        <p:spPr bwMode="auto">
          <a:xfrm>
            <a:off x="6376988" y="46148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83" name="Line 1051"/>
          <p:cNvSpPr>
            <a:spLocks noChangeShapeType="1"/>
          </p:cNvSpPr>
          <p:nvPr/>
        </p:nvSpPr>
        <p:spPr bwMode="auto">
          <a:xfrm>
            <a:off x="6383338" y="46085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84" name="Line 1052"/>
          <p:cNvSpPr>
            <a:spLocks noChangeShapeType="1"/>
          </p:cNvSpPr>
          <p:nvPr/>
        </p:nvSpPr>
        <p:spPr bwMode="auto">
          <a:xfrm>
            <a:off x="6383338" y="46624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85" name="Line 1053"/>
          <p:cNvSpPr>
            <a:spLocks noChangeShapeType="1"/>
          </p:cNvSpPr>
          <p:nvPr/>
        </p:nvSpPr>
        <p:spPr bwMode="auto">
          <a:xfrm flipV="1">
            <a:off x="636905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86" name="Line 1054"/>
          <p:cNvSpPr>
            <a:spLocks noChangeShapeType="1"/>
          </p:cNvSpPr>
          <p:nvPr/>
        </p:nvSpPr>
        <p:spPr bwMode="auto">
          <a:xfrm flipV="1">
            <a:off x="642620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87" name="Rectangle 1055"/>
          <p:cNvSpPr>
            <a:spLocks noChangeArrowheads="1"/>
          </p:cNvSpPr>
          <p:nvPr/>
        </p:nvSpPr>
        <p:spPr bwMode="auto">
          <a:xfrm>
            <a:off x="1924050" y="1795463"/>
            <a:ext cx="133350" cy="1095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88" name="Rectangle 1056"/>
          <p:cNvSpPr>
            <a:spLocks noChangeArrowheads="1"/>
          </p:cNvSpPr>
          <p:nvPr/>
        </p:nvSpPr>
        <p:spPr bwMode="auto">
          <a:xfrm>
            <a:off x="5772150" y="2776538"/>
            <a:ext cx="171450" cy="131762"/>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89" name="Rectangle 1057"/>
          <p:cNvSpPr>
            <a:spLocks noChangeArrowheads="1"/>
          </p:cNvSpPr>
          <p:nvPr/>
        </p:nvSpPr>
        <p:spPr bwMode="auto">
          <a:xfrm>
            <a:off x="5294313" y="2309813"/>
            <a:ext cx="163512" cy="1349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90" name="Rectangle 1058"/>
          <p:cNvSpPr>
            <a:spLocks noChangeArrowheads="1"/>
          </p:cNvSpPr>
          <p:nvPr/>
        </p:nvSpPr>
        <p:spPr bwMode="auto">
          <a:xfrm>
            <a:off x="3717925" y="3109913"/>
            <a:ext cx="163513"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91" name="Rectangle 1059"/>
          <p:cNvSpPr>
            <a:spLocks noChangeArrowheads="1"/>
          </p:cNvSpPr>
          <p:nvPr/>
        </p:nvSpPr>
        <p:spPr bwMode="auto">
          <a:xfrm>
            <a:off x="7100888" y="3419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92" name="Line 1060"/>
          <p:cNvSpPr>
            <a:spLocks noChangeShapeType="1"/>
          </p:cNvSpPr>
          <p:nvPr/>
        </p:nvSpPr>
        <p:spPr bwMode="auto">
          <a:xfrm>
            <a:off x="7107238" y="3413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3" name="Line 1061"/>
          <p:cNvSpPr>
            <a:spLocks noChangeShapeType="1"/>
          </p:cNvSpPr>
          <p:nvPr/>
        </p:nvSpPr>
        <p:spPr bwMode="auto">
          <a:xfrm>
            <a:off x="7107238" y="3467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4" name="Line 1062"/>
          <p:cNvSpPr>
            <a:spLocks noChangeShapeType="1"/>
          </p:cNvSpPr>
          <p:nvPr/>
        </p:nvSpPr>
        <p:spPr bwMode="auto">
          <a:xfrm flipV="1">
            <a:off x="709295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5" name="Line 1063"/>
          <p:cNvSpPr>
            <a:spLocks noChangeShapeType="1"/>
          </p:cNvSpPr>
          <p:nvPr/>
        </p:nvSpPr>
        <p:spPr bwMode="auto">
          <a:xfrm flipV="1">
            <a:off x="715010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6" name="Rectangle 1064"/>
          <p:cNvSpPr>
            <a:spLocks noChangeArrowheads="1"/>
          </p:cNvSpPr>
          <p:nvPr/>
        </p:nvSpPr>
        <p:spPr bwMode="auto">
          <a:xfrm>
            <a:off x="7143750" y="3590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497" name="Line 1065"/>
          <p:cNvSpPr>
            <a:spLocks noChangeShapeType="1"/>
          </p:cNvSpPr>
          <p:nvPr/>
        </p:nvSpPr>
        <p:spPr bwMode="auto">
          <a:xfrm>
            <a:off x="7150100" y="3584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8" name="Line 1066"/>
          <p:cNvSpPr>
            <a:spLocks noChangeShapeType="1"/>
          </p:cNvSpPr>
          <p:nvPr/>
        </p:nvSpPr>
        <p:spPr bwMode="auto">
          <a:xfrm>
            <a:off x="7150100" y="3638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499" name="Line 1067"/>
          <p:cNvSpPr>
            <a:spLocks noChangeShapeType="1"/>
          </p:cNvSpPr>
          <p:nvPr/>
        </p:nvSpPr>
        <p:spPr bwMode="auto">
          <a:xfrm flipV="1">
            <a:off x="713581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0" name="Line 1068"/>
          <p:cNvSpPr>
            <a:spLocks noChangeShapeType="1"/>
          </p:cNvSpPr>
          <p:nvPr/>
        </p:nvSpPr>
        <p:spPr bwMode="auto">
          <a:xfrm flipV="1">
            <a:off x="719296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1" name="Rectangle 1069"/>
          <p:cNvSpPr>
            <a:spLocks noChangeArrowheads="1"/>
          </p:cNvSpPr>
          <p:nvPr/>
        </p:nvSpPr>
        <p:spPr bwMode="auto">
          <a:xfrm>
            <a:off x="5548313" y="2114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02" name="Line 1070"/>
          <p:cNvSpPr>
            <a:spLocks noChangeShapeType="1"/>
          </p:cNvSpPr>
          <p:nvPr/>
        </p:nvSpPr>
        <p:spPr bwMode="auto">
          <a:xfrm>
            <a:off x="5554663" y="2108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3" name="Line 1071"/>
          <p:cNvSpPr>
            <a:spLocks noChangeShapeType="1"/>
          </p:cNvSpPr>
          <p:nvPr/>
        </p:nvSpPr>
        <p:spPr bwMode="auto">
          <a:xfrm>
            <a:off x="5554663" y="2162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4" name="Line 1072"/>
          <p:cNvSpPr>
            <a:spLocks noChangeShapeType="1"/>
          </p:cNvSpPr>
          <p:nvPr/>
        </p:nvSpPr>
        <p:spPr bwMode="auto">
          <a:xfrm flipV="1">
            <a:off x="554037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5" name="Line 1073"/>
          <p:cNvSpPr>
            <a:spLocks noChangeShapeType="1"/>
          </p:cNvSpPr>
          <p:nvPr/>
        </p:nvSpPr>
        <p:spPr bwMode="auto">
          <a:xfrm flipV="1">
            <a:off x="559752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6" name="Rectangle 1074"/>
          <p:cNvSpPr>
            <a:spLocks noChangeArrowheads="1"/>
          </p:cNvSpPr>
          <p:nvPr/>
        </p:nvSpPr>
        <p:spPr bwMode="auto">
          <a:xfrm>
            <a:off x="5538788" y="1895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07" name="Line 1075"/>
          <p:cNvSpPr>
            <a:spLocks noChangeShapeType="1"/>
          </p:cNvSpPr>
          <p:nvPr/>
        </p:nvSpPr>
        <p:spPr bwMode="auto">
          <a:xfrm>
            <a:off x="5545138" y="1889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8" name="Line 1076"/>
          <p:cNvSpPr>
            <a:spLocks noChangeShapeType="1"/>
          </p:cNvSpPr>
          <p:nvPr/>
        </p:nvSpPr>
        <p:spPr bwMode="auto">
          <a:xfrm>
            <a:off x="5545138" y="1943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09" name="Line 1077"/>
          <p:cNvSpPr>
            <a:spLocks noChangeShapeType="1"/>
          </p:cNvSpPr>
          <p:nvPr/>
        </p:nvSpPr>
        <p:spPr bwMode="auto">
          <a:xfrm flipV="1">
            <a:off x="553085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0" name="Line 1078"/>
          <p:cNvSpPr>
            <a:spLocks noChangeShapeType="1"/>
          </p:cNvSpPr>
          <p:nvPr/>
        </p:nvSpPr>
        <p:spPr bwMode="auto">
          <a:xfrm flipV="1">
            <a:off x="558800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1" name="Rectangle 1079"/>
          <p:cNvSpPr>
            <a:spLocks noChangeArrowheads="1"/>
          </p:cNvSpPr>
          <p:nvPr/>
        </p:nvSpPr>
        <p:spPr bwMode="auto">
          <a:xfrm>
            <a:off x="7924800" y="2590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12" name="Line 1080"/>
          <p:cNvSpPr>
            <a:spLocks noChangeShapeType="1"/>
          </p:cNvSpPr>
          <p:nvPr/>
        </p:nvSpPr>
        <p:spPr bwMode="auto">
          <a:xfrm>
            <a:off x="7931150" y="2584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3" name="Line 1081"/>
          <p:cNvSpPr>
            <a:spLocks noChangeShapeType="1"/>
          </p:cNvSpPr>
          <p:nvPr/>
        </p:nvSpPr>
        <p:spPr bwMode="auto">
          <a:xfrm>
            <a:off x="7931150" y="2638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4" name="Line 1082"/>
          <p:cNvSpPr>
            <a:spLocks noChangeShapeType="1"/>
          </p:cNvSpPr>
          <p:nvPr/>
        </p:nvSpPr>
        <p:spPr bwMode="auto">
          <a:xfrm flipV="1">
            <a:off x="791686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5" name="Line 1083"/>
          <p:cNvSpPr>
            <a:spLocks noChangeShapeType="1"/>
          </p:cNvSpPr>
          <p:nvPr/>
        </p:nvSpPr>
        <p:spPr bwMode="auto">
          <a:xfrm flipV="1">
            <a:off x="797401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6" name="Rectangle 1084"/>
          <p:cNvSpPr>
            <a:spLocks noChangeArrowheads="1"/>
          </p:cNvSpPr>
          <p:nvPr/>
        </p:nvSpPr>
        <p:spPr bwMode="auto">
          <a:xfrm>
            <a:off x="7748588" y="2714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17" name="Line 1085"/>
          <p:cNvSpPr>
            <a:spLocks noChangeShapeType="1"/>
          </p:cNvSpPr>
          <p:nvPr/>
        </p:nvSpPr>
        <p:spPr bwMode="auto">
          <a:xfrm>
            <a:off x="7754938" y="2708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8" name="Line 1086"/>
          <p:cNvSpPr>
            <a:spLocks noChangeShapeType="1"/>
          </p:cNvSpPr>
          <p:nvPr/>
        </p:nvSpPr>
        <p:spPr bwMode="auto">
          <a:xfrm>
            <a:off x="7754938" y="2762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19" name="Line 1087"/>
          <p:cNvSpPr>
            <a:spLocks noChangeShapeType="1"/>
          </p:cNvSpPr>
          <p:nvPr/>
        </p:nvSpPr>
        <p:spPr bwMode="auto">
          <a:xfrm flipV="1">
            <a:off x="774065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0" name="Line 1088"/>
          <p:cNvSpPr>
            <a:spLocks noChangeShapeType="1"/>
          </p:cNvSpPr>
          <p:nvPr/>
        </p:nvSpPr>
        <p:spPr bwMode="auto">
          <a:xfrm flipV="1">
            <a:off x="779780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1" name="Rectangle 1089"/>
          <p:cNvSpPr>
            <a:spLocks noChangeArrowheads="1"/>
          </p:cNvSpPr>
          <p:nvPr/>
        </p:nvSpPr>
        <p:spPr bwMode="auto">
          <a:xfrm>
            <a:off x="7596188" y="2819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22" name="Line 1090"/>
          <p:cNvSpPr>
            <a:spLocks noChangeShapeType="1"/>
          </p:cNvSpPr>
          <p:nvPr/>
        </p:nvSpPr>
        <p:spPr bwMode="auto">
          <a:xfrm>
            <a:off x="7602538"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3" name="Line 1091"/>
          <p:cNvSpPr>
            <a:spLocks noChangeShapeType="1"/>
          </p:cNvSpPr>
          <p:nvPr/>
        </p:nvSpPr>
        <p:spPr bwMode="auto">
          <a:xfrm>
            <a:off x="7602538" y="2867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4" name="Line 1092"/>
          <p:cNvSpPr>
            <a:spLocks noChangeShapeType="1"/>
          </p:cNvSpPr>
          <p:nvPr/>
        </p:nvSpPr>
        <p:spPr bwMode="auto">
          <a:xfrm flipV="1">
            <a:off x="758825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5" name="Line 1093"/>
          <p:cNvSpPr>
            <a:spLocks noChangeShapeType="1"/>
          </p:cNvSpPr>
          <p:nvPr/>
        </p:nvSpPr>
        <p:spPr bwMode="auto">
          <a:xfrm flipV="1">
            <a:off x="764540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6" name="Rectangle 1094"/>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27" name="Line 1095"/>
          <p:cNvSpPr>
            <a:spLocks noChangeShapeType="1"/>
          </p:cNvSpPr>
          <p:nvPr/>
        </p:nvSpPr>
        <p:spPr bwMode="auto">
          <a:xfrm>
            <a:off x="7569200" y="264160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8" name="Line 1096"/>
          <p:cNvSpPr>
            <a:spLocks noChangeShapeType="1"/>
          </p:cNvSpPr>
          <p:nvPr/>
        </p:nvSpPr>
        <p:spPr bwMode="auto">
          <a:xfrm>
            <a:off x="7569200" y="269557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29" name="Line 1097"/>
          <p:cNvSpPr>
            <a:spLocks noChangeShapeType="1"/>
          </p:cNvSpPr>
          <p:nvPr/>
        </p:nvSpPr>
        <p:spPr bwMode="auto">
          <a:xfrm flipV="1">
            <a:off x="755491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0" name="Line 1098"/>
          <p:cNvSpPr>
            <a:spLocks noChangeShapeType="1"/>
          </p:cNvSpPr>
          <p:nvPr/>
        </p:nvSpPr>
        <p:spPr bwMode="auto">
          <a:xfrm flipV="1">
            <a:off x="761206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1" name="Rectangle 1099"/>
          <p:cNvSpPr>
            <a:spLocks noChangeArrowheads="1"/>
          </p:cNvSpPr>
          <p:nvPr/>
        </p:nvSpPr>
        <p:spPr bwMode="auto">
          <a:xfrm>
            <a:off x="7177088"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32" name="Line 1100"/>
          <p:cNvSpPr>
            <a:spLocks noChangeShapeType="1"/>
          </p:cNvSpPr>
          <p:nvPr/>
        </p:nvSpPr>
        <p:spPr bwMode="auto">
          <a:xfrm>
            <a:off x="7183438"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3" name="Line 1101"/>
          <p:cNvSpPr>
            <a:spLocks noChangeShapeType="1"/>
          </p:cNvSpPr>
          <p:nvPr/>
        </p:nvSpPr>
        <p:spPr bwMode="auto">
          <a:xfrm>
            <a:off x="7183438"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4" name="Line 1102"/>
          <p:cNvSpPr>
            <a:spLocks noChangeShapeType="1"/>
          </p:cNvSpPr>
          <p:nvPr/>
        </p:nvSpPr>
        <p:spPr bwMode="auto">
          <a:xfrm flipV="1">
            <a:off x="716915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5" name="Line 1103"/>
          <p:cNvSpPr>
            <a:spLocks noChangeShapeType="1"/>
          </p:cNvSpPr>
          <p:nvPr/>
        </p:nvSpPr>
        <p:spPr bwMode="auto">
          <a:xfrm flipV="1">
            <a:off x="722630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6" name="Rectangle 1104"/>
          <p:cNvSpPr>
            <a:spLocks noChangeArrowheads="1"/>
          </p:cNvSpPr>
          <p:nvPr/>
        </p:nvSpPr>
        <p:spPr bwMode="auto">
          <a:xfrm>
            <a:off x="6424613"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37" name="Line 1105"/>
          <p:cNvSpPr>
            <a:spLocks noChangeShapeType="1"/>
          </p:cNvSpPr>
          <p:nvPr/>
        </p:nvSpPr>
        <p:spPr bwMode="auto">
          <a:xfrm>
            <a:off x="6430963"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8" name="Line 1106"/>
          <p:cNvSpPr>
            <a:spLocks noChangeShapeType="1"/>
          </p:cNvSpPr>
          <p:nvPr/>
        </p:nvSpPr>
        <p:spPr bwMode="auto">
          <a:xfrm>
            <a:off x="6430963"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39" name="Line 1107"/>
          <p:cNvSpPr>
            <a:spLocks noChangeShapeType="1"/>
          </p:cNvSpPr>
          <p:nvPr/>
        </p:nvSpPr>
        <p:spPr bwMode="auto">
          <a:xfrm flipV="1">
            <a:off x="641667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0" name="Line 1108"/>
          <p:cNvSpPr>
            <a:spLocks noChangeShapeType="1"/>
          </p:cNvSpPr>
          <p:nvPr/>
        </p:nvSpPr>
        <p:spPr bwMode="auto">
          <a:xfrm flipV="1">
            <a:off x="647382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1" name="Rectangle 1109"/>
          <p:cNvSpPr>
            <a:spLocks noChangeArrowheads="1"/>
          </p:cNvSpPr>
          <p:nvPr/>
        </p:nvSpPr>
        <p:spPr bwMode="auto">
          <a:xfrm>
            <a:off x="7486650" y="2876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42" name="Line 1110"/>
          <p:cNvSpPr>
            <a:spLocks noChangeShapeType="1"/>
          </p:cNvSpPr>
          <p:nvPr/>
        </p:nvSpPr>
        <p:spPr bwMode="auto">
          <a:xfrm>
            <a:off x="7493000" y="287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3" name="Line 1111"/>
          <p:cNvSpPr>
            <a:spLocks noChangeShapeType="1"/>
          </p:cNvSpPr>
          <p:nvPr/>
        </p:nvSpPr>
        <p:spPr bwMode="auto">
          <a:xfrm>
            <a:off x="7493000" y="2924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4" name="Line 1112"/>
          <p:cNvSpPr>
            <a:spLocks noChangeShapeType="1"/>
          </p:cNvSpPr>
          <p:nvPr/>
        </p:nvSpPr>
        <p:spPr bwMode="auto">
          <a:xfrm flipV="1">
            <a:off x="747871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5" name="Line 1113"/>
          <p:cNvSpPr>
            <a:spLocks noChangeShapeType="1"/>
          </p:cNvSpPr>
          <p:nvPr/>
        </p:nvSpPr>
        <p:spPr bwMode="auto">
          <a:xfrm flipV="1">
            <a:off x="753586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6" name="Rectangle 1114"/>
          <p:cNvSpPr>
            <a:spLocks noChangeArrowheads="1"/>
          </p:cNvSpPr>
          <p:nvPr/>
        </p:nvSpPr>
        <p:spPr bwMode="auto">
          <a:xfrm>
            <a:off x="5543550" y="2667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47" name="Line 1115"/>
          <p:cNvSpPr>
            <a:spLocks noChangeShapeType="1"/>
          </p:cNvSpPr>
          <p:nvPr/>
        </p:nvSpPr>
        <p:spPr bwMode="auto">
          <a:xfrm>
            <a:off x="5549900" y="2660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8" name="Line 1116"/>
          <p:cNvSpPr>
            <a:spLocks noChangeShapeType="1"/>
          </p:cNvSpPr>
          <p:nvPr/>
        </p:nvSpPr>
        <p:spPr bwMode="auto">
          <a:xfrm>
            <a:off x="5549900" y="2714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49" name="Line 1117"/>
          <p:cNvSpPr>
            <a:spLocks noChangeShapeType="1"/>
          </p:cNvSpPr>
          <p:nvPr/>
        </p:nvSpPr>
        <p:spPr bwMode="auto">
          <a:xfrm flipV="1">
            <a:off x="553561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0" name="Line 1118"/>
          <p:cNvSpPr>
            <a:spLocks noChangeShapeType="1"/>
          </p:cNvSpPr>
          <p:nvPr/>
        </p:nvSpPr>
        <p:spPr bwMode="auto">
          <a:xfrm flipV="1">
            <a:off x="559276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1" name="Rectangle 1119"/>
          <p:cNvSpPr>
            <a:spLocks noChangeArrowheads="1"/>
          </p:cNvSpPr>
          <p:nvPr/>
        </p:nvSpPr>
        <p:spPr bwMode="auto">
          <a:xfrm>
            <a:off x="5495925" y="25050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52" name="Line 1120"/>
          <p:cNvSpPr>
            <a:spLocks noChangeShapeType="1"/>
          </p:cNvSpPr>
          <p:nvPr/>
        </p:nvSpPr>
        <p:spPr bwMode="auto">
          <a:xfrm>
            <a:off x="5502275" y="24987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3" name="Line 1121"/>
          <p:cNvSpPr>
            <a:spLocks noChangeShapeType="1"/>
          </p:cNvSpPr>
          <p:nvPr/>
        </p:nvSpPr>
        <p:spPr bwMode="auto">
          <a:xfrm>
            <a:off x="5502275" y="2552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4" name="Line 1122"/>
          <p:cNvSpPr>
            <a:spLocks noChangeShapeType="1"/>
          </p:cNvSpPr>
          <p:nvPr/>
        </p:nvSpPr>
        <p:spPr bwMode="auto">
          <a:xfrm flipV="1">
            <a:off x="548798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5" name="Line 1123"/>
          <p:cNvSpPr>
            <a:spLocks noChangeShapeType="1"/>
          </p:cNvSpPr>
          <p:nvPr/>
        </p:nvSpPr>
        <p:spPr bwMode="auto">
          <a:xfrm flipV="1">
            <a:off x="554513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6" name="Rectangle 1124"/>
          <p:cNvSpPr>
            <a:spLocks noChangeArrowheads="1"/>
          </p:cNvSpPr>
          <p:nvPr/>
        </p:nvSpPr>
        <p:spPr bwMode="auto">
          <a:xfrm>
            <a:off x="7262813" y="29908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57" name="Line 1125"/>
          <p:cNvSpPr>
            <a:spLocks noChangeShapeType="1"/>
          </p:cNvSpPr>
          <p:nvPr/>
        </p:nvSpPr>
        <p:spPr bwMode="auto">
          <a:xfrm>
            <a:off x="7269163" y="2984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8" name="Line 1126"/>
          <p:cNvSpPr>
            <a:spLocks noChangeShapeType="1"/>
          </p:cNvSpPr>
          <p:nvPr/>
        </p:nvSpPr>
        <p:spPr bwMode="auto">
          <a:xfrm>
            <a:off x="7269163" y="3038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59" name="Line 1127"/>
          <p:cNvSpPr>
            <a:spLocks noChangeShapeType="1"/>
          </p:cNvSpPr>
          <p:nvPr/>
        </p:nvSpPr>
        <p:spPr bwMode="auto">
          <a:xfrm flipV="1">
            <a:off x="725487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0" name="Line 1128"/>
          <p:cNvSpPr>
            <a:spLocks noChangeShapeType="1"/>
          </p:cNvSpPr>
          <p:nvPr/>
        </p:nvSpPr>
        <p:spPr bwMode="auto">
          <a:xfrm flipV="1">
            <a:off x="731202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1" name="Rectangle 1129"/>
          <p:cNvSpPr>
            <a:spLocks noChangeArrowheads="1"/>
          </p:cNvSpPr>
          <p:nvPr/>
        </p:nvSpPr>
        <p:spPr bwMode="auto">
          <a:xfrm>
            <a:off x="7167563" y="246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62" name="Line 1130"/>
          <p:cNvSpPr>
            <a:spLocks noChangeShapeType="1"/>
          </p:cNvSpPr>
          <p:nvPr/>
        </p:nvSpPr>
        <p:spPr bwMode="auto">
          <a:xfrm>
            <a:off x="7173913" y="246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3" name="Line 1131"/>
          <p:cNvSpPr>
            <a:spLocks noChangeShapeType="1"/>
          </p:cNvSpPr>
          <p:nvPr/>
        </p:nvSpPr>
        <p:spPr bwMode="auto">
          <a:xfrm>
            <a:off x="7173913" y="251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4" name="Line 1132"/>
          <p:cNvSpPr>
            <a:spLocks noChangeShapeType="1"/>
          </p:cNvSpPr>
          <p:nvPr/>
        </p:nvSpPr>
        <p:spPr bwMode="auto">
          <a:xfrm flipV="1">
            <a:off x="715962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5" name="Line 1133"/>
          <p:cNvSpPr>
            <a:spLocks noChangeShapeType="1"/>
          </p:cNvSpPr>
          <p:nvPr/>
        </p:nvSpPr>
        <p:spPr bwMode="auto">
          <a:xfrm flipV="1">
            <a:off x="721677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6" name="Rectangle 1134"/>
          <p:cNvSpPr>
            <a:spLocks noChangeArrowheads="1"/>
          </p:cNvSpPr>
          <p:nvPr/>
        </p:nvSpPr>
        <p:spPr bwMode="auto">
          <a:xfrm>
            <a:off x="1014413" y="2286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67" name="Line 1135"/>
          <p:cNvSpPr>
            <a:spLocks noChangeShapeType="1"/>
          </p:cNvSpPr>
          <p:nvPr/>
        </p:nvSpPr>
        <p:spPr bwMode="auto">
          <a:xfrm>
            <a:off x="1020763" y="2279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8" name="Line 1136"/>
          <p:cNvSpPr>
            <a:spLocks noChangeShapeType="1"/>
          </p:cNvSpPr>
          <p:nvPr/>
        </p:nvSpPr>
        <p:spPr bwMode="auto">
          <a:xfrm>
            <a:off x="1020763" y="2333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69" name="Line 1137"/>
          <p:cNvSpPr>
            <a:spLocks noChangeShapeType="1"/>
          </p:cNvSpPr>
          <p:nvPr/>
        </p:nvSpPr>
        <p:spPr bwMode="auto">
          <a:xfrm flipV="1">
            <a:off x="100647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0" name="Line 1138"/>
          <p:cNvSpPr>
            <a:spLocks noChangeShapeType="1"/>
          </p:cNvSpPr>
          <p:nvPr/>
        </p:nvSpPr>
        <p:spPr bwMode="auto">
          <a:xfrm flipV="1">
            <a:off x="106362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1" name="Rectangle 1139"/>
          <p:cNvSpPr>
            <a:spLocks noChangeArrowheads="1"/>
          </p:cNvSpPr>
          <p:nvPr/>
        </p:nvSpPr>
        <p:spPr bwMode="auto">
          <a:xfrm>
            <a:off x="1233488" y="3790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72" name="Line 1140"/>
          <p:cNvSpPr>
            <a:spLocks noChangeShapeType="1"/>
          </p:cNvSpPr>
          <p:nvPr/>
        </p:nvSpPr>
        <p:spPr bwMode="auto">
          <a:xfrm>
            <a:off x="1239838"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3" name="Line 1141"/>
          <p:cNvSpPr>
            <a:spLocks noChangeShapeType="1"/>
          </p:cNvSpPr>
          <p:nvPr/>
        </p:nvSpPr>
        <p:spPr bwMode="auto">
          <a:xfrm>
            <a:off x="1239838" y="3838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4" name="Line 1142"/>
          <p:cNvSpPr>
            <a:spLocks noChangeShapeType="1"/>
          </p:cNvSpPr>
          <p:nvPr/>
        </p:nvSpPr>
        <p:spPr bwMode="auto">
          <a:xfrm flipV="1">
            <a:off x="122555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5" name="Line 1143"/>
          <p:cNvSpPr>
            <a:spLocks noChangeShapeType="1"/>
          </p:cNvSpPr>
          <p:nvPr/>
        </p:nvSpPr>
        <p:spPr bwMode="auto">
          <a:xfrm flipV="1">
            <a:off x="128270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6" name="Rectangle 1144"/>
          <p:cNvSpPr>
            <a:spLocks noChangeArrowheads="1"/>
          </p:cNvSpPr>
          <p:nvPr/>
        </p:nvSpPr>
        <p:spPr bwMode="auto">
          <a:xfrm>
            <a:off x="876300" y="3552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77" name="Line 1145"/>
          <p:cNvSpPr>
            <a:spLocks noChangeShapeType="1"/>
          </p:cNvSpPr>
          <p:nvPr/>
        </p:nvSpPr>
        <p:spPr bwMode="auto">
          <a:xfrm>
            <a:off x="882650" y="3546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8" name="Line 1146"/>
          <p:cNvSpPr>
            <a:spLocks noChangeShapeType="1"/>
          </p:cNvSpPr>
          <p:nvPr/>
        </p:nvSpPr>
        <p:spPr bwMode="auto">
          <a:xfrm>
            <a:off x="882650" y="3600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79" name="Line 1147"/>
          <p:cNvSpPr>
            <a:spLocks noChangeShapeType="1"/>
          </p:cNvSpPr>
          <p:nvPr/>
        </p:nvSpPr>
        <p:spPr bwMode="auto">
          <a:xfrm flipV="1">
            <a:off x="86836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0" name="Line 1148"/>
          <p:cNvSpPr>
            <a:spLocks noChangeShapeType="1"/>
          </p:cNvSpPr>
          <p:nvPr/>
        </p:nvSpPr>
        <p:spPr bwMode="auto">
          <a:xfrm flipV="1">
            <a:off x="92551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1" name="Rectangle 1149"/>
          <p:cNvSpPr>
            <a:spLocks noChangeArrowheads="1"/>
          </p:cNvSpPr>
          <p:nvPr/>
        </p:nvSpPr>
        <p:spPr bwMode="auto">
          <a:xfrm>
            <a:off x="738188" y="3476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82" name="Line 1150"/>
          <p:cNvSpPr>
            <a:spLocks noChangeShapeType="1"/>
          </p:cNvSpPr>
          <p:nvPr/>
        </p:nvSpPr>
        <p:spPr bwMode="auto">
          <a:xfrm>
            <a:off x="744538" y="3470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3" name="Line 1151"/>
          <p:cNvSpPr>
            <a:spLocks noChangeShapeType="1"/>
          </p:cNvSpPr>
          <p:nvPr/>
        </p:nvSpPr>
        <p:spPr bwMode="auto">
          <a:xfrm>
            <a:off x="744538" y="3524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4" name="Line 1152"/>
          <p:cNvSpPr>
            <a:spLocks noChangeShapeType="1"/>
          </p:cNvSpPr>
          <p:nvPr/>
        </p:nvSpPr>
        <p:spPr bwMode="auto">
          <a:xfrm flipV="1">
            <a:off x="73025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5" name="Line 1153"/>
          <p:cNvSpPr>
            <a:spLocks noChangeShapeType="1"/>
          </p:cNvSpPr>
          <p:nvPr/>
        </p:nvSpPr>
        <p:spPr bwMode="auto">
          <a:xfrm flipV="1">
            <a:off x="78740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6" name="Rectangle 1154"/>
          <p:cNvSpPr>
            <a:spLocks noChangeArrowheads="1"/>
          </p:cNvSpPr>
          <p:nvPr/>
        </p:nvSpPr>
        <p:spPr bwMode="auto">
          <a:xfrm>
            <a:off x="40005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87" name="Line 1155"/>
          <p:cNvSpPr>
            <a:spLocks noChangeShapeType="1"/>
          </p:cNvSpPr>
          <p:nvPr/>
        </p:nvSpPr>
        <p:spPr bwMode="auto">
          <a:xfrm>
            <a:off x="40640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8" name="Line 1156"/>
          <p:cNvSpPr>
            <a:spLocks noChangeShapeType="1"/>
          </p:cNvSpPr>
          <p:nvPr/>
        </p:nvSpPr>
        <p:spPr bwMode="auto">
          <a:xfrm>
            <a:off x="40640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89" name="Line 1157"/>
          <p:cNvSpPr>
            <a:spLocks noChangeShapeType="1"/>
          </p:cNvSpPr>
          <p:nvPr/>
        </p:nvSpPr>
        <p:spPr bwMode="auto">
          <a:xfrm flipV="1">
            <a:off x="3921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0" name="Line 1158"/>
          <p:cNvSpPr>
            <a:spLocks noChangeShapeType="1"/>
          </p:cNvSpPr>
          <p:nvPr/>
        </p:nvSpPr>
        <p:spPr bwMode="auto">
          <a:xfrm flipV="1">
            <a:off x="4492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1" name="Rectangle 1159"/>
          <p:cNvSpPr>
            <a:spLocks noChangeArrowheads="1"/>
          </p:cNvSpPr>
          <p:nvPr/>
        </p:nvSpPr>
        <p:spPr bwMode="auto">
          <a:xfrm>
            <a:off x="1676400" y="2276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92" name="Line 1160"/>
          <p:cNvSpPr>
            <a:spLocks noChangeShapeType="1"/>
          </p:cNvSpPr>
          <p:nvPr/>
        </p:nvSpPr>
        <p:spPr bwMode="auto">
          <a:xfrm>
            <a:off x="1682750" y="2270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3" name="Line 1161"/>
          <p:cNvSpPr>
            <a:spLocks noChangeShapeType="1"/>
          </p:cNvSpPr>
          <p:nvPr/>
        </p:nvSpPr>
        <p:spPr bwMode="auto">
          <a:xfrm>
            <a:off x="1682750" y="2324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4" name="Line 1162"/>
          <p:cNvSpPr>
            <a:spLocks noChangeShapeType="1"/>
          </p:cNvSpPr>
          <p:nvPr/>
        </p:nvSpPr>
        <p:spPr bwMode="auto">
          <a:xfrm flipV="1">
            <a:off x="166846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5" name="Line 1163"/>
          <p:cNvSpPr>
            <a:spLocks noChangeShapeType="1"/>
          </p:cNvSpPr>
          <p:nvPr/>
        </p:nvSpPr>
        <p:spPr bwMode="auto">
          <a:xfrm flipV="1">
            <a:off x="172561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6" name="Rectangle 1164"/>
          <p:cNvSpPr>
            <a:spLocks noChangeArrowheads="1"/>
          </p:cNvSpPr>
          <p:nvPr/>
        </p:nvSpPr>
        <p:spPr bwMode="auto">
          <a:xfrm>
            <a:off x="1114425" y="35718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597" name="Line 1165"/>
          <p:cNvSpPr>
            <a:spLocks noChangeShapeType="1"/>
          </p:cNvSpPr>
          <p:nvPr/>
        </p:nvSpPr>
        <p:spPr bwMode="auto">
          <a:xfrm>
            <a:off x="1120775" y="35655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8" name="Line 1166"/>
          <p:cNvSpPr>
            <a:spLocks noChangeShapeType="1"/>
          </p:cNvSpPr>
          <p:nvPr/>
        </p:nvSpPr>
        <p:spPr bwMode="auto">
          <a:xfrm>
            <a:off x="1120775" y="3619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599" name="Line 1167"/>
          <p:cNvSpPr>
            <a:spLocks noChangeShapeType="1"/>
          </p:cNvSpPr>
          <p:nvPr/>
        </p:nvSpPr>
        <p:spPr bwMode="auto">
          <a:xfrm flipV="1">
            <a:off x="110648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0" name="Line 1168"/>
          <p:cNvSpPr>
            <a:spLocks noChangeShapeType="1"/>
          </p:cNvSpPr>
          <p:nvPr/>
        </p:nvSpPr>
        <p:spPr bwMode="auto">
          <a:xfrm flipV="1">
            <a:off x="116363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1" name="Rectangle 1169"/>
          <p:cNvSpPr>
            <a:spLocks noChangeArrowheads="1"/>
          </p:cNvSpPr>
          <p:nvPr/>
        </p:nvSpPr>
        <p:spPr bwMode="auto">
          <a:xfrm>
            <a:off x="962025" y="36195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02" name="Line 1170"/>
          <p:cNvSpPr>
            <a:spLocks noChangeShapeType="1"/>
          </p:cNvSpPr>
          <p:nvPr/>
        </p:nvSpPr>
        <p:spPr bwMode="auto">
          <a:xfrm>
            <a:off x="968375" y="361315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3" name="Line 1171"/>
          <p:cNvSpPr>
            <a:spLocks noChangeShapeType="1"/>
          </p:cNvSpPr>
          <p:nvPr/>
        </p:nvSpPr>
        <p:spPr bwMode="auto">
          <a:xfrm>
            <a:off x="968375" y="366712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4" name="Line 1172"/>
          <p:cNvSpPr>
            <a:spLocks noChangeShapeType="1"/>
          </p:cNvSpPr>
          <p:nvPr/>
        </p:nvSpPr>
        <p:spPr bwMode="auto">
          <a:xfrm flipV="1">
            <a:off x="95408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5" name="Line 1173"/>
          <p:cNvSpPr>
            <a:spLocks noChangeShapeType="1"/>
          </p:cNvSpPr>
          <p:nvPr/>
        </p:nvSpPr>
        <p:spPr bwMode="auto">
          <a:xfrm flipV="1">
            <a:off x="101123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6" name="Rectangle 1174"/>
          <p:cNvSpPr>
            <a:spLocks noChangeArrowheads="1"/>
          </p:cNvSpPr>
          <p:nvPr/>
        </p:nvSpPr>
        <p:spPr bwMode="auto">
          <a:xfrm>
            <a:off x="1295400" y="38766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07" name="Line 1175"/>
          <p:cNvSpPr>
            <a:spLocks noChangeShapeType="1"/>
          </p:cNvSpPr>
          <p:nvPr/>
        </p:nvSpPr>
        <p:spPr bwMode="auto">
          <a:xfrm>
            <a:off x="1301750" y="38703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8" name="Line 1176"/>
          <p:cNvSpPr>
            <a:spLocks noChangeShapeType="1"/>
          </p:cNvSpPr>
          <p:nvPr/>
        </p:nvSpPr>
        <p:spPr bwMode="auto">
          <a:xfrm>
            <a:off x="1301750" y="3924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09" name="Line 1177"/>
          <p:cNvSpPr>
            <a:spLocks noChangeShapeType="1"/>
          </p:cNvSpPr>
          <p:nvPr/>
        </p:nvSpPr>
        <p:spPr bwMode="auto">
          <a:xfrm flipV="1">
            <a:off x="128746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0" name="Line 1178"/>
          <p:cNvSpPr>
            <a:spLocks noChangeShapeType="1"/>
          </p:cNvSpPr>
          <p:nvPr/>
        </p:nvSpPr>
        <p:spPr bwMode="auto">
          <a:xfrm flipV="1">
            <a:off x="134461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1" name="Rectangle 1179"/>
          <p:cNvSpPr>
            <a:spLocks noChangeArrowheads="1"/>
          </p:cNvSpPr>
          <p:nvPr/>
        </p:nvSpPr>
        <p:spPr bwMode="auto">
          <a:xfrm>
            <a:off x="666750" y="3409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12" name="Line 1180"/>
          <p:cNvSpPr>
            <a:spLocks noChangeShapeType="1"/>
          </p:cNvSpPr>
          <p:nvPr/>
        </p:nvSpPr>
        <p:spPr bwMode="auto">
          <a:xfrm>
            <a:off x="673100" y="3403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3" name="Line 1181"/>
          <p:cNvSpPr>
            <a:spLocks noChangeShapeType="1"/>
          </p:cNvSpPr>
          <p:nvPr/>
        </p:nvSpPr>
        <p:spPr bwMode="auto">
          <a:xfrm>
            <a:off x="673100" y="3457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4" name="Line 1182"/>
          <p:cNvSpPr>
            <a:spLocks noChangeShapeType="1"/>
          </p:cNvSpPr>
          <p:nvPr/>
        </p:nvSpPr>
        <p:spPr bwMode="auto">
          <a:xfrm flipV="1">
            <a:off x="65881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5" name="Line 1183"/>
          <p:cNvSpPr>
            <a:spLocks noChangeShapeType="1"/>
          </p:cNvSpPr>
          <p:nvPr/>
        </p:nvSpPr>
        <p:spPr bwMode="auto">
          <a:xfrm flipV="1">
            <a:off x="71596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6" name="Rectangle 1184"/>
          <p:cNvSpPr>
            <a:spLocks noChangeArrowheads="1"/>
          </p:cNvSpPr>
          <p:nvPr/>
        </p:nvSpPr>
        <p:spPr bwMode="auto">
          <a:xfrm>
            <a:off x="8037513" y="25082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17" name="Rectangle 1185"/>
          <p:cNvSpPr>
            <a:spLocks noChangeArrowheads="1"/>
          </p:cNvSpPr>
          <p:nvPr/>
        </p:nvSpPr>
        <p:spPr bwMode="auto">
          <a:xfrm>
            <a:off x="8031163" y="25511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18" name="Line 1186"/>
          <p:cNvSpPr>
            <a:spLocks noChangeShapeType="1"/>
          </p:cNvSpPr>
          <p:nvPr/>
        </p:nvSpPr>
        <p:spPr bwMode="auto">
          <a:xfrm>
            <a:off x="8037513" y="25447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19" name="Line 1187"/>
          <p:cNvSpPr>
            <a:spLocks noChangeShapeType="1"/>
          </p:cNvSpPr>
          <p:nvPr/>
        </p:nvSpPr>
        <p:spPr bwMode="auto">
          <a:xfrm>
            <a:off x="8037513" y="25987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0" name="Line 1188"/>
          <p:cNvSpPr>
            <a:spLocks noChangeShapeType="1"/>
          </p:cNvSpPr>
          <p:nvPr/>
        </p:nvSpPr>
        <p:spPr bwMode="auto">
          <a:xfrm flipV="1">
            <a:off x="802322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1" name="Line 1189"/>
          <p:cNvSpPr>
            <a:spLocks noChangeShapeType="1"/>
          </p:cNvSpPr>
          <p:nvPr/>
        </p:nvSpPr>
        <p:spPr bwMode="auto">
          <a:xfrm flipV="1">
            <a:off x="808037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2" name="Rectangle 1190"/>
          <p:cNvSpPr>
            <a:spLocks noChangeArrowheads="1"/>
          </p:cNvSpPr>
          <p:nvPr/>
        </p:nvSpPr>
        <p:spPr bwMode="auto">
          <a:xfrm>
            <a:off x="8001000" y="26336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23" name="Line 1191"/>
          <p:cNvSpPr>
            <a:spLocks noChangeShapeType="1"/>
          </p:cNvSpPr>
          <p:nvPr/>
        </p:nvSpPr>
        <p:spPr bwMode="auto">
          <a:xfrm>
            <a:off x="8007350" y="26273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4" name="Line 1192"/>
          <p:cNvSpPr>
            <a:spLocks noChangeShapeType="1"/>
          </p:cNvSpPr>
          <p:nvPr/>
        </p:nvSpPr>
        <p:spPr bwMode="auto">
          <a:xfrm>
            <a:off x="8007350" y="26812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5" name="Line 1193"/>
          <p:cNvSpPr>
            <a:spLocks noChangeShapeType="1"/>
          </p:cNvSpPr>
          <p:nvPr/>
        </p:nvSpPr>
        <p:spPr bwMode="auto">
          <a:xfrm flipV="1">
            <a:off x="799306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6" name="Line 1194"/>
          <p:cNvSpPr>
            <a:spLocks noChangeShapeType="1"/>
          </p:cNvSpPr>
          <p:nvPr/>
        </p:nvSpPr>
        <p:spPr bwMode="auto">
          <a:xfrm flipV="1">
            <a:off x="805021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7" name="Rectangle 1195"/>
          <p:cNvSpPr>
            <a:spLocks noChangeArrowheads="1"/>
          </p:cNvSpPr>
          <p:nvPr/>
        </p:nvSpPr>
        <p:spPr bwMode="auto">
          <a:xfrm>
            <a:off x="7562850" y="28670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28" name="Line 1196"/>
          <p:cNvSpPr>
            <a:spLocks noChangeShapeType="1"/>
          </p:cNvSpPr>
          <p:nvPr/>
        </p:nvSpPr>
        <p:spPr bwMode="auto">
          <a:xfrm>
            <a:off x="7569200" y="2860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29" name="Line 1197"/>
          <p:cNvSpPr>
            <a:spLocks noChangeShapeType="1"/>
          </p:cNvSpPr>
          <p:nvPr/>
        </p:nvSpPr>
        <p:spPr bwMode="auto">
          <a:xfrm>
            <a:off x="7569200" y="2914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0" name="Line 1198"/>
          <p:cNvSpPr>
            <a:spLocks noChangeShapeType="1"/>
          </p:cNvSpPr>
          <p:nvPr/>
        </p:nvSpPr>
        <p:spPr bwMode="auto">
          <a:xfrm flipV="1">
            <a:off x="755491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1" name="Line 1199"/>
          <p:cNvSpPr>
            <a:spLocks noChangeShapeType="1"/>
          </p:cNvSpPr>
          <p:nvPr/>
        </p:nvSpPr>
        <p:spPr bwMode="auto">
          <a:xfrm flipV="1">
            <a:off x="761206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2" name="Rectangle 1200"/>
          <p:cNvSpPr>
            <a:spLocks noChangeArrowheads="1"/>
          </p:cNvSpPr>
          <p:nvPr/>
        </p:nvSpPr>
        <p:spPr bwMode="auto">
          <a:xfrm>
            <a:off x="5581650" y="25241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33" name="Line 1201"/>
          <p:cNvSpPr>
            <a:spLocks noChangeShapeType="1"/>
          </p:cNvSpPr>
          <p:nvPr/>
        </p:nvSpPr>
        <p:spPr bwMode="auto">
          <a:xfrm>
            <a:off x="5588000" y="25177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4" name="Line 1202"/>
          <p:cNvSpPr>
            <a:spLocks noChangeShapeType="1"/>
          </p:cNvSpPr>
          <p:nvPr/>
        </p:nvSpPr>
        <p:spPr bwMode="auto">
          <a:xfrm>
            <a:off x="5588000" y="25717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5" name="Line 1203"/>
          <p:cNvSpPr>
            <a:spLocks noChangeShapeType="1"/>
          </p:cNvSpPr>
          <p:nvPr/>
        </p:nvSpPr>
        <p:spPr bwMode="auto">
          <a:xfrm flipV="1">
            <a:off x="557371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6" name="Line 1204"/>
          <p:cNvSpPr>
            <a:spLocks noChangeShapeType="1"/>
          </p:cNvSpPr>
          <p:nvPr/>
        </p:nvSpPr>
        <p:spPr bwMode="auto">
          <a:xfrm flipV="1">
            <a:off x="563086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7" name="Rectangle 1205"/>
          <p:cNvSpPr>
            <a:spLocks noChangeArrowheads="1"/>
          </p:cNvSpPr>
          <p:nvPr/>
        </p:nvSpPr>
        <p:spPr bwMode="auto">
          <a:xfrm>
            <a:off x="621030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38" name="Line 1206"/>
          <p:cNvSpPr>
            <a:spLocks noChangeShapeType="1"/>
          </p:cNvSpPr>
          <p:nvPr/>
        </p:nvSpPr>
        <p:spPr bwMode="auto">
          <a:xfrm>
            <a:off x="621665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39" name="Line 1207"/>
          <p:cNvSpPr>
            <a:spLocks noChangeShapeType="1"/>
          </p:cNvSpPr>
          <p:nvPr/>
        </p:nvSpPr>
        <p:spPr bwMode="auto">
          <a:xfrm>
            <a:off x="621665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0" name="Line 1208"/>
          <p:cNvSpPr>
            <a:spLocks noChangeShapeType="1"/>
          </p:cNvSpPr>
          <p:nvPr/>
        </p:nvSpPr>
        <p:spPr bwMode="auto">
          <a:xfrm flipV="1">
            <a:off x="62023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1" name="Line 1209"/>
          <p:cNvSpPr>
            <a:spLocks noChangeShapeType="1"/>
          </p:cNvSpPr>
          <p:nvPr/>
        </p:nvSpPr>
        <p:spPr bwMode="auto">
          <a:xfrm flipV="1">
            <a:off x="62595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2" name="Rectangle 1210"/>
          <p:cNvSpPr>
            <a:spLocks noChangeArrowheads="1"/>
          </p:cNvSpPr>
          <p:nvPr/>
        </p:nvSpPr>
        <p:spPr bwMode="auto">
          <a:xfrm>
            <a:off x="5924550" y="2790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43" name="Line 1211"/>
          <p:cNvSpPr>
            <a:spLocks noChangeShapeType="1"/>
          </p:cNvSpPr>
          <p:nvPr/>
        </p:nvSpPr>
        <p:spPr bwMode="auto">
          <a:xfrm>
            <a:off x="5930900" y="2784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4" name="Line 1212"/>
          <p:cNvSpPr>
            <a:spLocks noChangeShapeType="1"/>
          </p:cNvSpPr>
          <p:nvPr/>
        </p:nvSpPr>
        <p:spPr bwMode="auto">
          <a:xfrm>
            <a:off x="5930900" y="2838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5" name="Line 1213"/>
          <p:cNvSpPr>
            <a:spLocks noChangeShapeType="1"/>
          </p:cNvSpPr>
          <p:nvPr/>
        </p:nvSpPr>
        <p:spPr bwMode="auto">
          <a:xfrm flipV="1">
            <a:off x="591661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6" name="Line 1214"/>
          <p:cNvSpPr>
            <a:spLocks noChangeShapeType="1"/>
          </p:cNvSpPr>
          <p:nvPr/>
        </p:nvSpPr>
        <p:spPr bwMode="auto">
          <a:xfrm flipV="1">
            <a:off x="597376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47" name="Rectangle 1215"/>
          <p:cNvSpPr>
            <a:spLocks noChangeArrowheads="1"/>
          </p:cNvSpPr>
          <p:nvPr/>
        </p:nvSpPr>
        <p:spPr bwMode="auto">
          <a:xfrm>
            <a:off x="8043863" y="24574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48" name="Rectangle 1216"/>
          <p:cNvSpPr>
            <a:spLocks noChangeArrowheads="1"/>
          </p:cNvSpPr>
          <p:nvPr/>
        </p:nvSpPr>
        <p:spPr bwMode="auto">
          <a:xfrm>
            <a:off x="8053388" y="243840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49" name="Rectangle 1217"/>
          <p:cNvSpPr>
            <a:spLocks noChangeArrowheads="1"/>
          </p:cNvSpPr>
          <p:nvPr/>
        </p:nvSpPr>
        <p:spPr bwMode="auto">
          <a:xfrm>
            <a:off x="8104188" y="2517775"/>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50" name="Rectangle 1218"/>
          <p:cNvSpPr>
            <a:spLocks noChangeArrowheads="1"/>
          </p:cNvSpPr>
          <p:nvPr/>
        </p:nvSpPr>
        <p:spPr bwMode="auto">
          <a:xfrm>
            <a:off x="8091488" y="2473325"/>
            <a:ext cx="71437" cy="52388"/>
          </a:xfrm>
          <a:prstGeom prst="rect">
            <a:avLst/>
          </a:prstGeom>
          <a:solidFill>
            <a:srgbClr val="67676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51" name="Rectangle 1219"/>
          <p:cNvSpPr>
            <a:spLocks noChangeArrowheads="1"/>
          </p:cNvSpPr>
          <p:nvPr/>
        </p:nvSpPr>
        <p:spPr bwMode="auto">
          <a:xfrm>
            <a:off x="8093075" y="2425700"/>
            <a:ext cx="41275" cy="5715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52" name="Line 1220"/>
          <p:cNvSpPr>
            <a:spLocks noChangeShapeType="1"/>
          </p:cNvSpPr>
          <p:nvPr/>
        </p:nvSpPr>
        <p:spPr bwMode="auto">
          <a:xfrm>
            <a:off x="8089900" y="2428875"/>
            <a:ext cx="60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53" name="Freeform 1221"/>
          <p:cNvSpPr>
            <a:spLocks/>
          </p:cNvSpPr>
          <p:nvPr/>
        </p:nvSpPr>
        <p:spPr bwMode="auto">
          <a:xfrm>
            <a:off x="8147050" y="2454275"/>
            <a:ext cx="36513" cy="80963"/>
          </a:xfrm>
          <a:custGeom>
            <a:avLst/>
            <a:gdLst>
              <a:gd name="T0" fmla="*/ 0 w 23"/>
              <a:gd name="T1" fmla="*/ 0 h 51"/>
              <a:gd name="T2" fmla="*/ 2147483646 w 23"/>
              <a:gd name="T3" fmla="*/ 2147483646 h 51"/>
              <a:gd name="T4" fmla="*/ 2147483646 w 23"/>
              <a:gd name="T5" fmla="*/ 2147483646 h 51"/>
              <a:gd name="T6" fmla="*/ 2147483646 w 23"/>
              <a:gd name="T7" fmla="*/ 2147483646 h 51"/>
              <a:gd name="T8" fmla="*/ 2147483646 w 23"/>
              <a:gd name="T9" fmla="*/ 2147483646 h 51"/>
              <a:gd name="T10" fmla="*/ 2147483646 w 23"/>
              <a:gd name="T11" fmla="*/ 2147483646 h 51"/>
              <a:gd name="T12" fmla="*/ 2147483646 w 23"/>
              <a:gd name="T13" fmla="*/ 2147483646 h 51"/>
              <a:gd name="T14" fmla="*/ 2147483646 w 23"/>
              <a:gd name="T15" fmla="*/ 2147483646 h 51"/>
              <a:gd name="T16" fmla="*/ 2147483646 w 23"/>
              <a:gd name="T17" fmla="*/ 2147483646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1"/>
              <a:gd name="T29" fmla="*/ 23 w 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1">
                <a:moveTo>
                  <a:pt x="0" y="0"/>
                </a:moveTo>
                <a:lnTo>
                  <a:pt x="2" y="8"/>
                </a:lnTo>
                <a:lnTo>
                  <a:pt x="4" y="14"/>
                </a:lnTo>
                <a:lnTo>
                  <a:pt x="8" y="20"/>
                </a:lnTo>
                <a:lnTo>
                  <a:pt x="12" y="26"/>
                </a:lnTo>
                <a:lnTo>
                  <a:pt x="14" y="32"/>
                </a:lnTo>
                <a:lnTo>
                  <a:pt x="18" y="38"/>
                </a:lnTo>
                <a:lnTo>
                  <a:pt x="20" y="44"/>
                </a:lnTo>
                <a:lnTo>
                  <a:pt x="22" y="5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9654" name="Rectangle 1222"/>
          <p:cNvSpPr>
            <a:spLocks noChangeArrowheads="1"/>
          </p:cNvSpPr>
          <p:nvPr/>
        </p:nvSpPr>
        <p:spPr bwMode="auto">
          <a:xfrm>
            <a:off x="8151813" y="25384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55" name="Line 1223"/>
          <p:cNvSpPr>
            <a:spLocks noChangeShapeType="1"/>
          </p:cNvSpPr>
          <p:nvPr/>
        </p:nvSpPr>
        <p:spPr bwMode="auto">
          <a:xfrm>
            <a:off x="81581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56" name="Line 1224"/>
          <p:cNvSpPr>
            <a:spLocks noChangeShapeType="1"/>
          </p:cNvSpPr>
          <p:nvPr/>
        </p:nvSpPr>
        <p:spPr bwMode="auto">
          <a:xfrm>
            <a:off x="8158163" y="25860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57" name="Line 1225"/>
          <p:cNvSpPr>
            <a:spLocks noChangeShapeType="1"/>
          </p:cNvSpPr>
          <p:nvPr/>
        </p:nvSpPr>
        <p:spPr bwMode="auto">
          <a:xfrm flipV="1">
            <a:off x="814387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58" name="Line 1226"/>
          <p:cNvSpPr>
            <a:spLocks noChangeShapeType="1"/>
          </p:cNvSpPr>
          <p:nvPr/>
        </p:nvSpPr>
        <p:spPr bwMode="auto">
          <a:xfrm flipV="1">
            <a:off x="820102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59" name="Rectangle 1227"/>
          <p:cNvSpPr>
            <a:spLocks noChangeArrowheads="1"/>
          </p:cNvSpPr>
          <p:nvPr/>
        </p:nvSpPr>
        <p:spPr bwMode="auto">
          <a:xfrm>
            <a:off x="8088313" y="248443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60" name="Line 1228"/>
          <p:cNvSpPr>
            <a:spLocks noChangeShapeType="1"/>
          </p:cNvSpPr>
          <p:nvPr/>
        </p:nvSpPr>
        <p:spPr bwMode="auto">
          <a:xfrm>
            <a:off x="8094663" y="24780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61" name="Line 1229"/>
          <p:cNvSpPr>
            <a:spLocks noChangeShapeType="1"/>
          </p:cNvSpPr>
          <p:nvPr/>
        </p:nvSpPr>
        <p:spPr bwMode="auto">
          <a:xfrm>
            <a:off x="80946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62" name="Line 1230"/>
          <p:cNvSpPr>
            <a:spLocks noChangeShapeType="1"/>
          </p:cNvSpPr>
          <p:nvPr/>
        </p:nvSpPr>
        <p:spPr bwMode="auto">
          <a:xfrm flipV="1">
            <a:off x="808037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63" name="Line 1231"/>
          <p:cNvSpPr>
            <a:spLocks noChangeShapeType="1"/>
          </p:cNvSpPr>
          <p:nvPr/>
        </p:nvSpPr>
        <p:spPr bwMode="auto">
          <a:xfrm flipV="1">
            <a:off x="813752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64" name="Line 1232"/>
          <p:cNvSpPr>
            <a:spLocks noChangeShapeType="1"/>
          </p:cNvSpPr>
          <p:nvPr/>
        </p:nvSpPr>
        <p:spPr bwMode="auto">
          <a:xfrm>
            <a:off x="5343525" y="23209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65" name="Rectangle 1233"/>
          <p:cNvSpPr>
            <a:spLocks noChangeArrowheads="1"/>
          </p:cNvSpPr>
          <p:nvPr/>
        </p:nvSpPr>
        <p:spPr bwMode="auto">
          <a:xfrm>
            <a:off x="1000125" y="3629025"/>
            <a:ext cx="155575"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66" name="Rectangle 1234"/>
          <p:cNvSpPr>
            <a:spLocks noChangeArrowheads="1"/>
          </p:cNvSpPr>
          <p:nvPr/>
        </p:nvSpPr>
        <p:spPr bwMode="auto">
          <a:xfrm>
            <a:off x="6010275" y="3651250"/>
            <a:ext cx="193675" cy="195263"/>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67" name="Rectangle 1235"/>
          <p:cNvSpPr>
            <a:spLocks noChangeArrowheads="1"/>
          </p:cNvSpPr>
          <p:nvPr/>
        </p:nvSpPr>
        <p:spPr bwMode="auto">
          <a:xfrm>
            <a:off x="7597775" y="2638425"/>
            <a:ext cx="95250" cy="16033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68" name="Rectangle 1236"/>
          <p:cNvSpPr>
            <a:spLocks noChangeArrowheads="1"/>
          </p:cNvSpPr>
          <p:nvPr/>
        </p:nvSpPr>
        <p:spPr bwMode="auto">
          <a:xfrm>
            <a:off x="7691438" y="2765425"/>
            <a:ext cx="134937" cy="147638"/>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69" name="Rectangle 1237"/>
          <p:cNvSpPr>
            <a:spLocks noChangeArrowheads="1"/>
          </p:cNvSpPr>
          <p:nvPr/>
        </p:nvSpPr>
        <p:spPr bwMode="auto">
          <a:xfrm>
            <a:off x="977900" y="3746500"/>
            <a:ext cx="104775"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0" name="Rectangle 1238"/>
          <p:cNvSpPr>
            <a:spLocks noChangeArrowheads="1"/>
          </p:cNvSpPr>
          <p:nvPr/>
        </p:nvSpPr>
        <p:spPr bwMode="auto">
          <a:xfrm>
            <a:off x="1098550" y="374967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1" name="Rectangle 1239"/>
          <p:cNvSpPr>
            <a:spLocks noChangeArrowheads="1"/>
          </p:cNvSpPr>
          <p:nvPr/>
        </p:nvSpPr>
        <p:spPr bwMode="auto">
          <a:xfrm>
            <a:off x="1041400" y="371792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2" name="Rectangle 1240"/>
          <p:cNvSpPr>
            <a:spLocks noChangeArrowheads="1"/>
          </p:cNvSpPr>
          <p:nvPr/>
        </p:nvSpPr>
        <p:spPr bwMode="auto">
          <a:xfrm>
            <a:off x="977900" y="3733800"/>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3" name="Rectangle 1241"/>
          <p:cNvSpPr>
            <a:spLocks noChangeArrowheads="1"/>
          </p:cNvSpPr>
          <p:nvPr/>
        </p:nvSpPr>
        <p:spPr bwMode="auto">
          <a:xfrm>
            <a:off x="1054100" y="37814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4" name="Freeform 1242"/>
          <p:cNvSpPr>
            <a:spLocks/>
          </p:cNvSpPr>
          <p:nvPr/>
        </p:nvSpPr>
        <p:spPr bwMode="auto">
          <a:xfrm>
            <a:off x="962025" y="3717925"/>
            <a:ext cx="106363" cy="26988"/>
          </a:xfrm>
          <a:custGeom>
            <a:avLst/>
            <a:gdLst>
              <a:gd name="T0" fmla="*/ 0 w 67"/>
              <a:gd name="T1" fmla="*/ 0 h 17"/>
              <a:gd name="T2" fmla="*/ 2147483646 w 67"/>
              <a:gd name="T3" fmla="*/ 2147483646 h 17"/>
              <a:gd name="T4" fmla="*/ 2147483646 w 67"/>
              <a:gd name="T5" fmla="*/ 2147483646 h 17"/>
              <a:gd name="T6" fmla="*/ 2147483646 w 67"/>
              <a:gd name="T7" fmla="*/ 2147483646 h 17"/>
              <a:gd name="T8" fmla="*/ 0 60000 65536"/>
              <a:gd name="T9" fmla="*/ 0 60000 65536"/>
              <a:gd name="T10" fmla="*/ 0 60000 65536"/>
              <a:gd name="T11" fmla="*/ 0 60000 65536"/>
              <a:gd name="T12" fmla="*/ 0 w 67"/>
              <a:gd name="T13" fmla="*/ 0 h 17"/>
              <a:gd name="T14" fmla="*/ 67 w 67"/>
              <a:gd name="T15" fmla="*/ 17 h 17"/>
            </a:gdLst>
            <a:ahLst/>
            <a:cxnLst>
              <a:cxn ang="T8">
                <a:pos x="T0" y="T1"/>
              </a:cxn>
              <a:cxn ang="T9">
                <a:pos x="T2" y="T3"/>
              </a:cxn>
              <a:cxn ang="T10">
                <a:pos x="T4" y="T5"/>
              </a:cxn>
              <a:cxn ang="T11">
                <a:pos x="T6" y="T7"/>
              </a:cxn>
            </a:cxnLst>
            <a:rect l="T12" t="T13" r="T14" b="T15"/>
            <a:pathLst>
              <a:path w="67" h="17">
                <a:moveTo>
                  <a:pt x="0" y="0"/>
                </a:moveTo>
                <a:lnTo>
                  <a:pt x="30" y="6"/>
                </a:lnTo>
                <a:lnTo>
                  <a:pt x="66" y="1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9675" name="Rectangle 1243"/>
          <p:cNvSpPr>
            <a:spLocks noChangeArrowheads="1"/>
          </p:cNvSpPr>
          <p:nvPr/>
        </p:nvSpPr>
        <p:spPr bwMode="auto">
          <a:xfrm>
            <a:off x="1054100" y="3759200"/>
            <a:ext cx="44450" cy="444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6" name="Freeform 1244"/>
          <p:cNvSpPr>
            <a:spLocks/>
          </p:cNvSpPr>
          <p:nvPr/>
        </p:nvSpPr>
        <p:spPr bwMode="auto">
          <a:xfrm>
            <a:off x="1016000" y="3733800"/>
            <a:ext cx="150813" cy="87313"/>
          </a:xfrm>
          <a:custGeom>
            <a:avLst/>
            <a:gdLst>
              <a:gd name="T0" fmla="*/ 0 w 95"/>
              <a:gd name="T1" fmla="*/ 0 h 55"/>
              <a:gd name="T2" fmla="*/ 2147483646 w 95"/>
              <a:gd name="T3" fmla="*/ 0 h 55"/>
              <a:gd name="T4" fmla="*/ 2147483646 w 95"/>
              <a:gd name="T5" fmla="*/ 2147483646 h 55"/>
              <a:gd name="T6" fmla="*/ 2147483646 w 95"/>
              <a:gd name="T7" fmla="*/ 2147483646 h 55"/>
              <a:gd name="T8" fmla="*/ 2147483646 w 95"/>
              <a:gd name="T9" fmla="*/ 2147483646 h 55"/>
              <a:gd name="T10" fmla="*/ 2147483646 w 95"/>
              <a:gd name="T11" fmla="*/ 2147483646 h 55"/>
              <a:gd name="T12" fmla="*/ 2147483646 w 95"/>
              <a:gd name="T13" fmla="*/ 2147483646 h 55"/>
              <a:gd name="T14" fmla="*/ 2147483646 w 95"/>
              <a:gd name="T15" fmla="*/ 2147483646 h 55"/>
              <a:gd name="T16" fmla="*/ 2147483646 w 95"/>
              <a:gd name="T17" fmla="*/ 2147483646 h 55"/>
              <a:gd name="T18" fmla="*/ 2147483646 w 95"/>
              <a:gd name="T19" fmla="*/ 2147483646 h 55"/>
              <a:gd name="T20" fmla="*/ 2147483646 w 95"/>
              <a:gd name="T21" fmla="*/ 2147483646 h 55"/>
              <a:gd name="T22" fmla="*/ 2147483646 w 95"/>
              <a:gd name="T23" fmla="*/ 2147483646 h 55"/>
              <a:gd name="T24" fmla="*/ 2147483646 w 95"/>
              <a:gd name="T25" fmla="*/ 2147483646 h 55"/>
              <a:gd name="T26" fmla="*/ 2147483646 w 95"/>
              <a:gd name="T27" fmla="*/ 2147483646 h 55"/>
              <a:gd name="T28" fmla="*/ 2147483646 w 95"/>
              <a:gd name="T29" fmla="*/ 2147483646 h 55"/>
              <a:gd name="T30" fmla="*/ 2147483646 w 95"/>
              <a:gd name="T31" fmla="*/ 2147483646 h 55"/>
              <a:gd name="T32" fmla="*/ 2147483646 w 95"/>
              <a:gd name="T33" fmla="*/ 2147483646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
              <a:gd name="T52" fmla="*/ 0 h 55"/>
              <a:gd name="T53" fmla="*/ 95 w 9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 h="55">
                <a:moveTo>
                  <a:pt x="0" y="0"/>
                </a:moveTo>
                <a:lnTo>
                  <a:pt x="10" y="0"/>
                </a:lnTo>
                <a:lnTo>
                  <a:pt x="16" y="2"/>
                </a:lnTo>
                <a:lnTo>
                  <a:pt x="22" y="4"/>
                </a:lnTo>
                <a:lnTo>
                  <a:pt x="28" y="8"/>
                </a:lnTo>
                <a:lnTo>
                  <a:pt x="34" y="12"/>
                </a:lnTo>
                <a:lnTo>
                  <a:pt x="40" y="14"/>
                </a:lnTo>
                <a:lnTo>
                  <a:pt x="46" y="18"/>
                </a:lnTo>
                <a:lnTo>
                  <a:pt x="52" y="22"/>
                </a:lnTo>
                <a:lnTo>
                  <a:pt x="58" y="26"/>
                </a:lnTo>
                <a:lnTo>
                  <a:pt x="64" y="28"/>
                </a:lnTo>
                <a:lnTo>
                  <a:pt x="70" y="32"/>
                </a:lnTo>
                <a:lnTo>
                  <a:pt x="76" y="34"/>
                </a:lnTo>
                <a:lnTo>
                  <a:pt x="82" y="38"/>
                </a:lnTo>
                <a:lnTo>
                  <a:pt x="84" y="44"/>
                </a:lnTo>
                <a:lnTo>
                  <a:pt x="88" y="50"/>
                </a:lnTo>
                <a:lnTo>
                  <a:pt x="94" y="5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9677" name="Rectangle 1245"/>
          <p:cNvSpPr>
            <a:spLocks noChangeArrowheads="1"/>
          </p:cNvSpPr>
          <p:nvPr/>
        </p:nvSpPr>
        <p:spPr bwMode="auto">
          <a:xfrm>
            <a:off x="1076325" y="3679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78" name="Line 1246"/>
          <p:cNvSpPr>
            <a:spLocks noChangeShapeType="1"/>
          </p:cNvSpPr>
          <p:nvPr/>
        </p:nvSpPr>
        <p:spPr bwMode="auto">
          <a:xfrm>
            <a:off x="1082675" y="3673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79" name="Line 1247"/>
          <p:cNvSpPr>
            <a:spLocks noChangeShapeType="1"/>
          </p:cNvSpPr>
          <p:nvPr/>
        </p:nvSpPr>
        <p:spPr bwMode="auto">
          <a:xfrm>
            <a:off x="1082675"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0" name="Line 1248"/>
          <p:cNvSpPr>
            <a:spLocks noChangeShapeType="1"/>
          </p:cNvSpPr>
          <p:nvPr/>
        </p:nvSpPr>
        <p:spPr bwMode="auto">
          <a:xfrm flipV="1">
            <a:off x="106838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1" name="Line 1249"/>
          <p:cNvSpPr>
            <a:spLocks noChangeShapeType="1"/>
          </p:cNvSpPr>
          <p:nvPr/>
        </p:nvSpPr>
        <p:spPr bwMode="auto">
          <a:xfrm flipV="1">
            <a:off x="112553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2" name="Rectangle 1250"/>
          <p:cNvSpPr>
            <a:spLocks noChangeArrowheads="1"/>
          </p:cNvSpPr>
          <p:nvPr/>
        </p:nvSpPr>
        <p:spPr bwMode="auto">
          <a:xfrm>
            <a:off x="6108700" y="3733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83" name="Line 1251"/>
          <p:cNvSpPr>
            <a:spLocks noChangeShapeType="1"/>
          </p:cNvSpPr>
          <p:nvPr/>
        </p:nvSpPr>
        <p:spPr bwMode="auto">
          <a:xfrm>
            <a:off x="6115050"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4" name="Line 1252"/>
          <p:cNvSpPr>
            <a:spLocks noChangeShapeType="1"/>
          </p:cNvSpPr>
          <p:nvPr/>
        </p:nvSpPr>
        <p:spPr bwMode="auto">
          <a:xfrm>
            <a:off x="6115050" y="3781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5" name="Line 1253"/>
          <p:cNvSpPr>
            <a:spLocks noChangeShapeType="1"/>
          </p:cNvSpPr>
          <p:nvPr/>
        </p:nvSpPr>
        <p:spPr bwMode="auto">
          <a:xfrm flipV="1">
            <a:off x="610076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6" name="Line 1254"/>
          <p:cNvSpPr>
            <a:spLocks noChangeShapeType="1"/>
          </p:cNvSpPr>
          <p:nvPr/>
        </p:nvSpPr>
        <p:spPr bwMode="auto">
          <a:xfrm flipV="1">
            <a:off x="615791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7" name="Rectangle 1255"/>
          <p:cNvSpPr>
            <a:spLocks noChangeArrowheads="1"/>
          </p:cNvSpPr>
          <p:nvPr/>
        </p:nvSpPr>
        <p:spPr bwMode="auto">
          <a:xfrm>
            <a:off x="962025" y="3616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88" name="Line 1256"/>
          <p:cNvSpPr>
            <a:spLocks noChangeShapeType="1"/>
          </p:cNvSpPr>
          <p:nvPr/>
        </p:nvSpPr>
        <p:spPr bwMode="auto">
          <a:xfrm>
            <a:off x="968375" y="3609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89" name="Line 1257"/>
          <p:cNvSpPr>
            <a:spLocks noChangeShapeType="1"/>
          </p:cNvSpPr>
          <p:nvPr/>
        </p:nvSpPr>
        <p:spPr bwMode="auto">
          <a:xfrm>
            <a:off x="968375" y="3663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0" name="Line 1258"/>
          <p:cNvSpPr>
            <a:spLocks noChangeShapeType="1"/>
          </p:cNvSpPr>
          <p:nvPr/>
        </p:nvSpPr>
        <p:spPr bwMode="auto">
          <a:xfrm flipV="1">
            <a:off x="95408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1" name="Line 1259"/>
          <p:cNvSpPr>
            <a:spLocks noChangeShapeType="1"/>
          </p:cNvSpPr>
          <p:nvPr/>
        </p:nvSpPr>
        <p:spPr bwMode="auto">
          <a:xfrm flipV="1">
            <a:off x="101123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2" name="Rectangle 1260"/>
          <p:cNvSpPr>
            <a:spLocks noChangeArrowheads="1"/>
          </p:cNvSpPr>
          <p:nvPr/>
        </p:nvSpPr>
        <p:spPr bwMode="auto">
          <a:xfrm>
            <a:off x="1133475" y="373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93" name="Line 1261"/>
          <p:cNvSpPr>
            <a:spLocks noChangeShapeType="1"/>
          </p:cNvSpPr>
          <p:nvPr/>
        </p:nvSpPr>
        <p:spPr bwMode="auto">
          <a:xfrm>
            <a:off x="1139825" y="373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4" name="Line 1262"/>
          <p:cNvSpPr>
            <a:spLocks noChangeShapeType="1"/>
          </p:cNvSpPr>
          <p:nvPr/>
        </p:nvSpPr>
        <p:spPr bwMode="auto">
          <a:xfrm>
            <a:off x="1139825"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5" name="Line 1263"/>
          <p:cNvSpPr>
            <a:spLocks noChangeShapeType="1"/>
          </p:cNvSpPr>
          <p:nvPr/>
        </p:nvSpPr>
        <p:spPr bwMode="auto">
          <a:xfrm flipV="1">
            <a:off x="112553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6" name="Line 1264"/>
          <p:cNvSpPr>
            <a:spLocks noChangeShapeType="1"/>
          </p:cNvSpPr>
          <p:nvPr/>
        </p:nvSpPr>
        <p:spPr bwMode="auto">
          <a:xfrm flipV="1">
            <a:off x="118268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7" name="Rectangle 1265"/>
          <p:cNvSpPr>
            <a:spLocks noChangeArrowheads="1"/>
          </p:cNvSpPr>
          <p:nvPr/>
        </p:nvSpPr>
        <p:spPr bwMode="auto">
          <a:xfrm>
            <a:off x="7673975" y="2667000"/>
            <a:ext cx="60325" cy="1016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698" name="Line 1266"/>
          <p:cNvSpPr>
            <a:spLocks noChangeShapeType="1"/>
          </p:cNvSpPr>
          <p:nvPr/>
        </p:nvSpPr>
        <p:spPr bwMode="auto">
          <a:xfrm>
            <a:off x="7591425" y="2632075"/>
            <a:ext cx="114300"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699" name="Rectangle 1267"/>
          <p:cNvSpPr>
            <a:spLocks noChangeArrowheads="1"/>
          </p:cNvSpPr>
          <p:nvPr/>
        </p:nvSpPr>
        <p:spPr bwMode="auto">
          <a:xfrm>
            <a:off x="7588250" y="2727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00" name="Line 1268"/>
          <p:cNvSpPr>
            <a:spLocks noChangeShapeType="1"/>
          </p:cNvSpPr>
          <p:nvPr/>
        </p:nvSpPr>
        <p:spPr bwMode="auto">
          <a:xfrm>
            <a:off x="7594600" y="2720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1" name="Line 1269"/>
          <p:cNvSpPr>
            <a:spLocks noChangeShapeType="1"/>
          </p:cNvSpPr>
          <p:nvPr/>
        </p:nvSpPr>
        <p:spPr bwMode="auto">
          <a:xfrm>
            <a:off x="7594600" y="2774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2" name="Line 1270"/>
          <p:cNvSpPr>
            <a:spLocks noChangeShapeType="1"/>
          </p:cNvSpPr>
          <p:nvPr/>
        </p:nvSpPr>
        <p:spPr bwMode="auto">
          <a:xfrm flipV="1">
            <a:off x="758031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3" name="Line 1271"/>
          <p:cNvSpPr>
            <a:spLocks noChangeShapeType="1"/>
          </p:cNvSpPr>
          <p:nvPr/>
        </p:nvSpPr>
        <p:spPr bwMode="auto">
          <a:xfrm flipV="1">
            <a:off x="763746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4" name="Rectangle 1272"/>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05" name="Line 1273"/>
          <p:cNvSpPr>
            <a:spLocks noChangeShapeType="1"/>
          </p:cNvSpPr>
          <p:nvPr/>
        </p:nvSpPr>
        <p:spPr bwMode="auto">
          <a:xfrm>
            <a:off x="7569200"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6" name="Line 1274"/>
          <p:cNvSpPr>
            <a:spLocks noChangeShapeType="1"/>
          </p:cNvSpPr>
          <p:nvPr/>
        </p:nvSpPr>
        <p:spPr bwMode="auto">
          <a:xfrm>
            <a:off x="7569200"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7" name="Line 1275"/>
          <p:cNvSpPr>
            <a:spLocks noChangeShapeType="1"/>
          </p:cNvSpPr>
          <p:nvPr/>
        </p:nvSpPr>
        <p:spPr bwMode="auto">
          <a:xfrm flipV="1">
            <a:off x="755491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8" name="Line 1276"/>
          <p:cNvSpPr>
            <a:spLocks noChangeShapeType="1"/>
          </p:cNvSpPr>
          <p:nvPr/>
        </p:nvSpPr>
        <p:spPr bwMode="auto">
          <a:xfrm flipV="1">
            <a:off x="761206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09" name="Rectangle 1277"/>
          <p:cNvSpPr>
            <a:spLocks noChangeArrowheads="1"/>
          </p:cNvSpPr>
          <p:nvPr/>
        </p:nvSpPr>
        <p:spPr bwMode="auto">
          <a:xfrm>
            <a:off x="7870825" y="26860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10" name="Line 1278"/>
          <p:cNvSpPr>
            <a:spLocks noChangeShapeType="1"/>
          </p:cNvSpPr>
          <p:nvPr/>
        </p:nvSpPr>
        <p:spPr bwMode="auto">
          <a:xfrm>
            <a:off x="7877175" y="2679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1" name="Line 1279"/>
          <p:cNvSpPr>
            <a:spLocks noChangeShapeType="1"/>
          </p:cNvSpPr>
          <p:nvPr/>
        </p:nvSpPr>
        <p:spPr bwMode="auto">
          <a:xfrm>
            <a:off x="7877175" y="2733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2" name="Line 1280"/>
          <p:cNvSpPr>
            <a:spLocks noChangeShapeType="1"/>
          </p:cNvSpPr>
          <p:nvPr/>
        </p:nvSpPr>
        <p:spPr bwMode="auto">
          <a:xfrm flipV="1">
            <a:off x="786288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3" name="Line 1281"/>
          <p:cNvSpPr>
            <a:spLocks noChangeShapeType="1"/>
          </p:cNvSpPr>
          <p:nvPr/>
        </p:nvSpPr>
        <p:spPr bwMode="auto">
          <a:xfrm flipV="1">
            <a:off x="792003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4" name="Rectangle 1282"/>
          <p:cNvSpPr>
            <a:spLocks noChangeArrowheads="1"/>
          </p:cNvSpPr>
          <p:nvPr/>
        </p:nvSpPr>
        <p:spPr bwMode="auto">
          <a:xfrm>
            <a:off x="7667625" y="2701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15" name="Line 1283"/>
          <p:cNvSpPr>
            <a:spLocks noChangeShapeType="1"/>
          </p:cNvSpPr>
          <p:nvPr/>
        </p:nvSpPr>
        <p:spPr bwMode="auto">
          <a:xfrm>
            <a:off x="7673975" y="2695575"/>
            <a:ext cx="444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6" name="Line 1284"/>
          <p:cNvSpPr>
            <a:spLocks noChangeShapeType="1"/>
          </p:cNvSpPr>
          <p:nvPr/>
        </p:nvSpPr>
        <p:spPr bwMode="auto">
          <a:xfrm>
            <a:off x="7673975" y="2749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7" name="Line 1285"/>
          <p:cNvSpPr>
            <a:spLocks noChangeShapeType="1"/>
          </p:cNvSpPr>
          <p:nvPr/>
        </p:nvSpPr>
        <p:spPr bwMode="auto">
          <a:xfrm flipV="1">
            <a:off x="765968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8" name="Line 1286"/>
          <p:cNvSpPr>
            <a:spLocks noChangeShapeType="1"/>
          </p:cNvSpPr>
          <p:nvPr/>
        </p:nvSpPr>
        <p:spPr bwMode="auto">
          <a:xfrm flipV="1">
            <a:off x="771683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19" name="Rectangle 1287"/>
          <p:cNvSpPr>
            <a:spLocks noChangeArrowheads="1"/>
          </p:cNvSpPr>
          <p:nvPr/>
        </p:nvSpPr>
        <p:spPr bwMode="auto">
          <a:xfrm>
            <a:off x="7400925" y="2946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20" name="Line 1288"/>
          <p:cNvSpPr>
            <a:spLocks noChangeShapeType="1"/>
          </p:cNvSpPr>
          <p:nvPr/>
        </p:nvSpPr>
        <p:spPr bwMode="auto">
          <a:xfrm>
            <a:off x="7407275" y="2940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1" name="Line 1289"/>
          <p:cNvSpPr>
            <a:spLocks noChangeShapeType="1"/>
          </p:cNvSpPr>
          <p:nvPr/>
        </p:nvSpPr>
        <p:spPr bwMode="auto">
          <a:xfrm>
            <a:off x="7407275"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2" name="Line 1290"/>
          <p:cNvSpPr>
            <a:spLocks noChangeShapeType="1"/>
          </p:cNvSpPr>
          <p:nvPr/>
        </p:nvSpPr>
        <p:spPr bwMode="auto">
          <a:xfrm flipV="1">
            <a:off x="739298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3" name="Line 1291"/>
          <p:cNvSpPr>
            <a:spLocks noChangeShapeType="1"/>
          </p:cNvSpPr>
          <p:nvPr/>
        </p:nvSpPr>
        <p:spPr bwMode="auto">
          <a:xfrm flipV="1">
            <a:off x="745013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4" name="Rectangle 1292"/>
          <p:cNvSpPr>
            <a:spLocks noChangeArrowheads="1"/>
          </p:cNvSpPr>
          <p:nvPr/>
        </p:nvSpPr>
        <p:spPr bwMode="auto">
          <a:xfrm>
            <a:off x="7705725" y="26416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25" name="Line 1293"/>
          <p:cNvSpPr>
            <a:spLocks noChangeShapeType="1"/>
          </p:cNvSpPr>
          <p:nvPr/>
        </p:nvSpPr>
        <p:spPr bwMode="auto">
          <a:xfrm>
            <a:off x="7712075" y="2635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6" name="Line 1294"/>
          <p:cNvSpPr>
            <a:spLocks noChangeShapeType="1"/>
          </p:cNvSpPr>
          <p:nvPr/>
        </p:nvSpPr>
        <p:spPr bwMode="auto">
          <a:xfrm>
            <a:off x="7712075" y="2689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7" name="Line 1295"/>
          <p:cNvSpPr>
            <a:spLocks noChangeShapeType="1"/>
          </p:cNvSpPr>
          <p:nvPr/>
        </p:nvSpPr>
        <p:spPr bwMode="auto">
          <a:xfrm flipV="1">
            <a:off x="769778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8" name="Line 1296"/>
          <p:cNvSpPr>
            <a:spLocks noChangeShapeType="1"/>
          </p:cNvSpPr>
          <p:nvPr/>
        </p:nvSpPr>
        <p:spPr bwMode="auto">
          <a:xfrm flipV="1">
            <a:off x="775493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29" name="Rectangle 1297"/>
          <p:cNvSpPr>
            <a:spLocks noChangeArrowheads="1"/>
          </p:cNvSpPr>
          <p:nvPr/>
        </p:nvSpPr>
        <p:spPr bwMode="auto">
          <a:xfrm>
            <a:off x="7673975" y="27654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30" name="Line 1298"/>
          <p:cNvSpPr>
            <a:spLocks noChangeShapeType="1"/>
          </p:cNvSpPr>
          <p:nvPr/>
        </p:nvSpPr>
        <p:spPr bwMode="auto">
          <a:xfrm>
            <a:off x="7680325" y="2759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31" name="Line 1299"/>
          <p:cNvSpPr>
            <a:spLocks noChangeShapeType="1"/>
          </p:cNvSpPr>
          <p:nvPr/>
        </p:nvSpPr>
        <p:spPr bwMode="auto">
          <a:xfrm>
            <a:off x="7680325"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32" name="Line 1300"/>
          <p:cNvSpPr>
            <a:spLocks noChangeShapeType="1"/>
          </p:cNvSpPr>
          <p:nvPr/>
        </p:nvSpPr>
        <p:spPr bwMode="auto">
          <a:xfrm flipV="1">
            <a:off x="766603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33" name="Line 1301"/>
          <p:cNvSpPr>
            <a:spLocks noChangeShapeType="1"/>
          </p:cNvSpPr>
          <p:nvPr/>
        </p:nvSpPr>
        <p:spPr bwMode="auto">
          <a:xfrm flipV="1">
            <a:off x="772318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34" name="Rectangle 1302"/>
          <p:cNvSpPr>
            <a:spLocks noChangeArrowheads="1"/>
          </p:cNvSpPr>
          <p:nvPr/>
        </p:nvSpPr>
        <p:spPr bwMode="auto">
          <a:xfrm>
            <a:off x="7286625" y="4083050"/>
            <a:ext cx="1762125" cy="13652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35" name="Rectangle 1303"/>
          <p:cNvSpPr>
            <a:spLocks noChangeArrowheads="1"/>
          </p:cNvSpPr>
          <p:nvPr/>
        </p:nvSpPr>
        <p:spPr bwMode="auto">
          <a:xfrm>
            <a:off x="5832475" y="2887663"/>
            <a:ext cx="25400" cy="1095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36" name="Rectangle 1304"/>
          <p:cNvSpPr>
            <a:spLocks noChangeArrowheads="1"/>
          </p:cNvSpPr>
          <p:nvPr/>
        </p:nvSpPr>
        <p:spPr bwMode="auto">
          <a:xfrm>
            <a:off x="7651750" y="3962400"/>
            <a:ext cx="1292225" cy="584200"/>
          </a:xfrm>
          <a:prstGeom prst="rect">
            <a:avLst/>
          </a:prstGeom>
          <a:solidFill>
            <a:schemeClr val="bg2"/>
          </a:solidFill>
          <a:ln w="254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37" name="Rectangle 1305"/>
          <p:cNvSpPr>
            <a:spLocks noChangeArrowheads="1"/>
          </p:cNvSpPr>
          <p:nvPr/>
        </p:nvSpPr>
        <p:spPr bwMode="auto">
          <a:xfrm>
            <a:off x="7767638" y="4302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38" name="Line 1306"/>
          <p:cNvSpPr>
            <a:spLocks noChangeShapeType="1"/>
          </p:cNvSpPr>
          <p:nvPr/>
        </p:nvSpPr>
        <p:spPr bwMode="auto">
          <a:xfrm>
            <a:off x="7816850" y="4086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39" name="Line 1307"/>
          <p:cNvSpPr>
            <a:spLocks noChangeShapeType="1"/>
          </p:cNvSpPr>
          <p:nvPr/>
        </p:nvSpPr>
        <p:spPr bwMode="auto">
          <a:xfrm>
            <a:off x="7816850" y="414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40" name="Line 1308"/>
          <p:cNvSpPr>
            <a:spLocks noChangeShapeType="1"/>
          </p:cNvSpPr>
          <p:nvPr/>
        </p:nvSpPr>
        <p:spPr bwMode="auto">
          <a:xfrm flipV="1">
            <a:off x="7802563" y="40846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41" name="Line 1309"/>
          <p:cNvSpPr>
            <a:spLocks noChangeShapeType="1"/>
          </p:cNvSpPr>
          <p:nvPr/>
        </p:nvSpPr>
        <p:spPr bwMode="auto">
          <a:xfrm flipV="1">
            <a:off x="7864475" y="40894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9742" name="Rectangle 1310"/>
          <p:cNvSpPr>
            <a:spLocks noChangeArrowheads="1"/>
          </p:cNvSpPr>
          <p:nvPr/>
        </p:nvSpPr>
        <p:spPr bwMode="auto">
          <a:xfrm>
            <a:off x="7810500" y="409098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43" name="Rectangle 1311"/>
          <p:cNvSpPr>
            <a:spLocks noChangeArrowheads="1"/>
          </p:cNvSpPr>
          <p:nvPr/>
        </p:nvSpPr>
        <p:spPr bwMode="auto">
          <a:xfrm>
            <a:off x="7986713" y="3981450"/>
            <a:ext cx="798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Customer</a:t>
            </a:r>
          </a:p>
        </p:txBody>
      </p:sp>
      <p:sp>
        <p:nvSpPr>
          <p:cNvPr id="19744" name="Rectangle 1312"/>
          <p:cNvSpPr>
            <a:spLocks noChangeArrowheads="1"/>
          </p:cNvSpPr>
          <p:nvPr/>
        </p:nvSpPr>
        <p:spPr bwMode="auto">
          <a:xfrm>
            <a:off x="7986713" y="423227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DC</a:t>
            </a:r>
          </a:p>
        </p:txBody>
      </p:sp>
      <p:sp>
        <p:nvSpPr>
          <p:cNvPr id="19745" name="Rectangle 1313"/>
          <p:cNvSpPr>
            <a:spLocks noChangeArrowheads="1"/>
          </p:cNvSpPr>
          <p:nvPr/>
        </p:nvSpPr>
        <p:spPr bwMode="auto">
          <a:xfrm>
            <a:off x="6350" y="520700"/>
            <a:ext cx="9118600" cy="501650"/>
          </a:xfrm>
          <a:prstGeom prst="rect">
            <a:avLst/>
          </a:prstGeom>
          <a:solidFill>
            <a:srgbClr val="0000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46" name="Rectangle 1314"/>
          <p:cNvSpPr>
            <a:spLocks noChangeArrowheads="1"/>
          </p:cNvSpPr>
          <p:nvPr/>
        </p:nvSpPr>
        <p:spPr bwMode="auto">
          <a:xfrm>
            <a:off x="1588" y="4763"/>
            <a:ext cx="912812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800" dirty="0">
                <a:solidFill>
                  <a:schemeClr val="bg2"/>
                </a:solidFill>
              </a:rPr>
              <a:t>Where inventory needs to be for a 3 day order </a:t>
            </a:r>
            <a:r>
              <a:rPr lang="en-US" altLang="en-US" dirty="0">
                <a:solidFill>
                  <a:schemeClr val="bg2"/>
                </a:solidFill>
              </a:rPr>
              <a:t>response</a:t>
            </a:r>
            <a:r>
              <a:rPr lang="en-US" altLang="en-US" sz="2800" dirty="0">
                <a:solidFill>
                  <a:schemeClr val="bg2"/>
                </a:solidFill>
              </a:rPr>
              <a:t> time - typical results --&gt; 5 DCs</a:t>
            </a:r>
          </a:p>
        </p:txBody>
      </p:sp>
      <p:sp>
        <p:nvSpPr>
          <p:cNvPr id="19747" name="Rectangle 1315"/>
          <p:cNvSpPr>
            <a:spLocks noChangeArrowheads="1"/>
          </p:cNvSpPr>
          <p:nvPr/>
        </p:nvSpPr>
        <p:spPr bwMode="auto">
          <a:xfrm>
            <a:off x="7577138" y="2651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48" name="Rectangle 1316"/>
          <p:cNvSpPr>
            <a:spLocks noChangeArrowheads="1"/>
          </p:cNvSpPr>
          <p:nvPr/>
        </p:nvSpPr>
        <p:spPr bwMode="auto">
          <a:xfrm>
            <a:off x="6154738" y="36417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49" name="Oval 1317"/>
          <p:cNvSpPr>
            <a:spLocks noChangeArrowheads="1"/>
          </p:cNvSpPr>
          <p:nvPr/>
        </p:nvSpPr>
        <p:spPr bwMode="auto">
          <a:xfrm>
            <a:off x="2111375" y="1946275"/>
            <a:ext cx="3546475" cy="35464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0" name="Oval 1318"/>
          <p:cNvSpPr>
            <a:spLocks noChangeArrowheads="1"/>
          </p:cNvSpPr>
          <p:nvPr/>
        </p:nvSpPr>
        <p:spPr bwMode="auto">
          <a:xfrm>
            <a:off x="3476625" y="933450"/>
            <a:ext cx="3546475" cy="35464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1" name="Oval 1319"/>
          <p:cNvSpPr>
            <a:spLocks noChangeArrowheads="1"/>
          </p:cNvSpPr>
          <p:nvPr/>
        </p:nvSpPr>
        <p:spPr bwMode="auto">
          <a:xfrm>
            <a:off x="4464050" y="2565400"/>
            <a:ext cx="3546475" cy="35464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2" name="Oval 1320"/>
          <p:cNvSpPr>
            <a:spLocks noChangeArrowheads="1"/>
          </p:cNvSpPr>
          <p:nvPr/>
        </p:nvSpPr>
        <p:spPr bwMode="auto">
          <a:xfrm>
            <a:off x="5572125" y="1108075"/>
            <a:ext cx="3546475" cy="35464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3" name="Oval 1321"/>
          <p:cNvSpPr>
            <a:spLocks noChangeArrowheads="1"/>
          </p:cNvSpPr>
          <p:nvPr/>
        </p:nvSpPr>
        <p:spPr bwMode="auto">
          <a:xfrm>
            <a:off x="-584200" y="1708150"/>
            <a:ext cx="3333750" cy="333375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4" name="Rectangle 1322"/>
          <p:cNvSpPr>
            <a:spLocks noChangeArrowheads="1"/>
          </p:cNvSpPr>
          <p:nvPr/>
        </p:nvSpPr>
        <p:spPr bwMode="auto">
          <a:xfrm>
            <a:off x="1201738" y="36417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5" name="Rectangle 1323"/>
          <p:cNvSpPr>
            <a:spLocks noChangeArrowheads="1"/>
          </p:cNvSpPr>
          <p:nvPr/>
        </p:nvSpPr>
        <p:spPr bwMode="auto">
          <a:xfrm>
            <a:off x="5405438" y="24860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19756" name="Rectangle 1324"/>
          <p:cNvSpPr>
            <a:spLocks noChangeArrowheads="1"/>
          </p:cNvSpPr>
          <p:nvPr/>
        </p:nvSpPr>
        <p:spPr bwMode="auto">
          <a:xfrm>
            <a:off x="4008438" y="38195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Tree>
    <p:extLst>
      <p:ext uri="{BB962C8B-B14F-4D97-AF65-F5344CB8AC3E}">
        <p14:creationId xmlns:p14="http://schemas.microsoft.com/office/powerpoint/2010/main" val="1760048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81000" y="266700"/>
            <a:ext cx="7772400" cy="552450"/>
          </a:xfrm>
        </p:spPr>
        <p:txBody>
          <a:bodyPr/>
          <a:lstStyle/>
          <a:p>
            <a:endParaRPr lang="en-US" altLang="en-US" dirty="0"/>
          </a:p>
        </p:txBody>
      </p:sp>
      <p:sp>
        <p:nvSpPr>
          <p:cNvPr id="21507" name="Rectangle 3"/>
          <p:cNvSpPr>
            <a:spLocks noGrp="1" noChangeArrowheads="1"/>
          </p:cNvSpPr>
          <p:nvPr>
            <p:ph type="body" idx="1"/>
          </p:nvPr>
        </p:nvSpPr>
        <p:spPr/>
        <p:txBody>
          <a:bodyPr/>
          <a:lstStyle/>
          <a:p>
            <a:endParaRPr lang="en-US" altLang="en-US" dirty="0"/>
          </a:p>
        </p:txBody>
      </p:sp>
      <p:pic>
        <p:nvPicPr>
          <p:cNvPr id="2150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3175"/>
            <a:ext cx="9137650" cy="6845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1509" name="Rectangle 5"/>
          <p:cNvSpPr>
            <a:spLocks noChangeArrowheads="1"/>
          </p:cNvSpPr>
          <p:nvPr/>
        </p:nvSpPr>
        <p:spPr bwMode="auto">
          <a:xfrm>
            <a:off x="0" y="0"/>
            <a:ext cx="9131300" cy="54927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10" name="Rectangle 6"/>
          <p:cNvSpPr>
            <a:spLocks noChangeArrowheads="1"/>
          </p:cNvSpPr>
          <p:nvPr/>
        </p:nvSpPr>
        <p:spPr bwMode="auto">
          <a:xfrm>
            <a:off x="4370388" y="4267200"/>
            <a:ext cx="179387"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11" name="Rectangle 7"/>
          <p:cNvSpPr>
            <a:spLocks noChangeArrowheads="1"/>
          </p:cNvSpPr>
          <p:nvPr/>
        </p:nvSpPr>
        <p:spPr bwMode="auto">
          <a:xfrm>
            <a:off x="5191125"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12" name="Line 8"/>
          <p:cNvSpPr>
            <a:spLocks noChangeShapeType="1"/>
          </p:cNvSpPr>
          <p:nvPr/>
        </p:nvSpPr>
        <p:spPr bwMode="auto">
          <a:xfrm>
            <a:off x="5197475"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3" name="Line 9"/>
          <p:cNvSpPr>
            <a:spLocks noChangeShapeType="1"/>
          </p:cNvSpPr>
          <p:nvPr/>
        </p:nvSpPr>
        <p:spPr bwMode="auto">
          <a:xfrm>
            <a:off x="5197475"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4" name="Line 10"/>
          <p:cNvSpPr>
            <a:spLocks noChangeShapeType="1"/>
          </p:cNvSpPr>
          <p:nvPr/>
        </p:nvSpPr>
        <p:spPr bwMode="auto">
          <a:xfrm flipV="1">
            <a:off x="518318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5" name="Line 11"/>
          <p:cNvSpPr>
            <a:spLocks noChangeShapeType="1"/>
          </p:cNvSpPr>
          <p:nvPr/>
        </p:nvSpPr>
        <p:spPr bwMode="auto">
          <a:xfrm flipV="1">
            <a:off x="524033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6" name="Rectangle 12"/>
          <p:cNvSpPr>
            <a:spLocks noChangeArrowheads="1"/>
          </p:cNvSpPr>
          <p:nvPr/>
        </p:nvSpPr>
        <p:spPr bwMode="auto">
          <a:xfrm>
            <a:off x="6410325" y="44386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17" name="Line 13"/>
          <p:cNvSpPr>
            <a:spLocks noChangeShapeType="1"/>
          </p:cNvSpPr>
          <p:nvPr/>
        </p:nvSpPr>
        <p:spPr bwMode="auto">
          <a:xfrm>
            <a:off x="6416675" y="4432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8" name="Line 14"/>
          <p:cNvSpPr>
            <a:spLocks noChangeShapeType="1"/>
          </p:cNvSpPr>
          <p:nvPr/>
        </p:nvSpPr>
        <p:spPr bwMode="auto">
          <a:xfrm>
            <a:off x="6416675" y="4486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19" name="Line 15"/>
          <p:cNvSpPr>
            <a:spLocks noChangeShapeType="1"/>
          </p:cNvSpPr>
          <p:nvPr/>
        </p:nvSpPr>
        <p:spPr bwMode="auto">
          <a:xfrm flipV="1">
            <a:off x="640238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0" name="Line 16"/>
          <p:cNvSpPr>
            <a:spLocks noChangeShapeType="1"/>
          </p:cNvSpPr>
          <p:nvPr/>
        </p:nvSpPr>
        <p:spPr bwMode="auto">
          <a:xfrm flipV="1">
            <a:off x="645953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1" name="Rectangle 17"/>
          <p:cNvSpPr>
            <a:spLocks noChangeArrowheads="1"/>
          </p:cNvSpPr>
          <p:nvPr/>
        </p:nvSpPr>
        <p:spPr bwMode="auto">
          <a:xfrm>
            <a:off x="4491038"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22" name="Line 18"/>
          <p:cNvSpPr>
            <a:spLocks noChangeShapeType="1"/>
          </p:cNvSpPr>
          <p:nvPr/>
        </p:nvSpPr>
        <p:spPr bwMode="auto">
          <a:xfrm>
            <a:off x="4497388"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3" name="Line 19"/>
          <p:cNvSpPr>
            <a:spLocks noChangeShapeType="1"/>
          </p:cNvSpPr>
          <p:nvPr/>
        </p:nvSpPr>
        <p:spPr bwMode="auto">
          <a:xfrm>
            <a:off x="4497388"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4" name="Line 20"/>
          <p:cNvSpPr>
            <a:spLocks noChangeShapeType="1"/>
          </p:cNvSpPr>
          <p:nvPr/>
        </p:nvSpPr>
        <p:spPr bwMode="auto">
          <a:xfrm flipV="1">
            <a:off x="448310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5" name="Line 21"/>
          <p:cNvSpPr>
            <a:spLocks noChangeShapeType="1"/>
          </p:cNvSpPr>
          <p:nvPr/>
        </p:nvSpPr>
        <p:spPr bwMode="auto">
          <a:xfrm flipV="1">
            <a:off x="454025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26" name="Rectangle 22"/>
          <p:cNvSpPr>
            <a:spLocks noChangeArrowheads="1"/>
          </p:cNvSpPr>
          <p:nvPr/>
        </p:nvSpPr>
        <p:spPr bwMode="auto">
          <a:xfrm>
            <a:off x="6380163" y="4549775"/>
            <a:ext cx="90487"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27" name="Rectangle 23"/>
          <p:cNvSpPr>
            <a:spLocks noChangeArrowheads="1"/>
          </p:cNvSpPr>
          <p:nvPr/>
        </p:nvSpPr>
        <p:spPr bwMode="auto">
          <a:xfrm>
            <a:off x="6289675" y="45688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28" name="Rectangle 24"/>
          <p:cNvSpPr>
            <a:spLocks noChangeArrowheads="1"/>
          </p:cNvSpPr>
          <p:nvPr/>
        </p:nvSpPr>
        <p:spPr bwMode="auto">
          <a:xfrm>
            <a:off x="6308725" y="4657725"/>
            <a:ext cx="85725" cy="2540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29" name="Freeform 25"/>
          <p:cNvSpPr>
            <a:spLocks/>
          </p:cNvSpPr>
          <p:nvPr/>
        </p:nvSpPr>
        <p:spPr bwMode="auto">
          <a:xfrm>
            <a:off x="6378575" y="4556125"/>
            <a:ext cx="23813" cy="131763"/>
          </a:xfrm>
          <a:custGeom>
            <a:avLst/>
            <a:gdLst>
              <a:gd name="T0" fmla="*/ 2147483646 w 15"/>
              <a:gd name="T1" fmla="*/ 2147483646 h 83"/>
              <a:gd name="T2" fmla="*/ 2147483646 w 15"/>
              <a:gd name="T3" fmla="*/ 2147483646 h 83"/>
              <a:gd name="T4" fmla="*/ 2147483646 w 15"/>
              <a:gd name="T5" fmla="*/ 2147483646 h 83"/>
              <a:gd name="T6" fmla="*/ 2147483646 w 15"/>
              <a:gd name="T7" fmla="*/ 2147483646 h 83"/>
              <a:gd name="T8" fmla="*/ 2147483646 w 15"/>
              <a:gd name="T9" fmla="*/ 2147483646 h 83"/>
              <a:gd name="T10" fmla="*/ 0 w 15"/>
              <a:gd name="T11" fmla="*/ 2147483646 h 83"/>
              <a:gd name="T12" fmla="*/ 2147483646 w 15"/>
              <a:gd name="T13" fmla="*/ 2147483646 h 83"/>
              <a:gd name="T14" fmla="*/ 2147483646 w 15"/>
              <a:gd name="T15" fmla="*/ 2147483646 h 83"/>
              <a:gd name="T16" fmla="*/ 2147483646 w 15"/>
              <a:gd name="T17" fmla="*/ 2147483646 h 83"/>
              <a:gd name="T18" fmla="*/ 2147483646 w 15"/>
              <a:gd name="T19" fmla="*/ 2147483646 h 83"/>
              <a:gd name="T20" fmla="*/ 2147483646 w 15"/>
              <a:gd name="T21" fmla="*/ 2147483646 h 83"/>
              <a:gd name="T22" fmla="*/ 2147483646 w 15"/>
              <a:gd name="T23" fmla="*/ 2147483646 h 83"/>
              <a:gd name="T24" fmla="*/ 2147483646 w 15"/>
              <a:gd name="T25" fmla="*/ 2147483646 h 83"/>
              <a:gd name="T26" fmla="*/ 2147483646 w 15"/>
              <a:gd name="T27" fmla="*/ 2147483646 h 83"/>
              <a:gd name="T28" fmla="*/ 2147483646 w 15"/>
              <a:gd name="T29" fmla="*/ 0 h 83"/>
              <a:gd name="T30" fmla="*/ 2147483646 w 15"/>
              <a:gd name="T31" fmla="*/ 2147483646 h 83"/>
              <a:gd name="T32" fmla="*/ 2147483646 w 15"/>
              <a:gd name="T33" fmla="*/ 2147483646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83"/>
              <a:gd name="T53" fmla="*/ 15 w 1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83">
                <a:moveTo>
                  <a:pt x="14" y="82"/>
                </a:moveTo>
                <a:lnTo>
                  <a:pt x="12" y="76"/>
                </a:lnTo>
                <a:lnTo>
                  <a:pt x="10" y="70"/>
                </a:lnTo>
                <a:lnTo>
                  <a:pt x="4" y="66"/>
                </a:lnTo>
                <a:lnTo>
                  <a:pt x="2" y="60"/>
                </a:lnTo>
                <a:lnTo>
                  <a:pt x="0" y="54"/>
                </a:lnTo>
                <a:lnTo>
                  <a:pt x="2" y="48"/>
                </a:lnTo>
                <a:lnTo>
                  <a:pt x="6" y="42"/>
                </a:lnTo>
                <a:lnTo>
                  <a:pt x="8" y="36"/>
                </a:lnTo>
                <a:lnTo>
                  <a:pt x="10" y="30"/>
                </a:lnTo>
                <a:lnTo>
                  <a:pt x="8" y="24"/>
                </a:lnTo>
                <a:lnTo>
                  <a:pt x="10" y="18"/>
                </a:lnTo>
                <a:lnTo>
                  <a:pt x="12" y="12"/>
                </a:lnTo>
                <a:lnTo>
                  <a:pt x="8" y="6"/>
                </a:lnTo>
                <a:lnTo>
                  <a:pt x="6" y="0"/>
                </a:lnTo>
                <a:lnTo>
                  <a:pt x="4" y="5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530" name="Rectangle 26"/>
          <p:cNvSpPr>
            <a:spLocks noChangeArrowheads="1"/>
          </p:cNvSpPr>
          <p:nvPr/>
        </p:nvSpPr>
        <p:spPr bwMode="auto">
          <a:xfrm>
            <a:off x="6376988" y="46148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31" name="Line 27"/>
          <p:cNvSpPr>
            <a:spLocks noChangeShapeType="1"/>
          </p:cNvSpPr>
          <p:nvPr/>
        </p:nvSpPr>
        <p:spPr bwMode="auto">
          <a:xfrm>
            <a:off x="6383338" y="46085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32" name="Line 28"/>
          <p:cNvSpPr>
            <a:spLocks noChangeShapeType="1"/>
          </p:cNvSpPr>
          <p:nvPr/>
        </p:nvSpPr>
        <p:spPr bwMode="auto">
          <a:xfrm>
            <a:off x="6383338" y="46624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33" name="Line 29"/>
          <p:cNvSpPr>
            <a:spLocks noChangeShapeType="1"/>
          </p:cNvSpPr>
          <p:nvPr/>
        </p:nvSpPr>
        <p:spPr bwMode="auto">
          <a:xfrm flipV="1">
            <a:off x="636905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34" name="Line 30"/>
          <p:cNvSpPr>
            <a:spLocks noChangeShapeType="1"/>
          </p:cNvSpPr>
          <p:nvPr/>
        </p:nvSpPr>
        <p:spPr bwMode="auto">
          <a:xfrm flipV="1">
            <a:off x="642620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35" name="Rectangle 31"/>
          <p:cNvSpPr>
            <a:spLocks noChangeArrowheads="1"/>
          </p:cNvSpPr>
          <p:nvPr/>
        </p:nvSpPr>
        <p:spPr bwMode="auto">
          <a:xfrm>
            <a:off x="1924050" y="1795463"/>
            <a:ext cx="133350" cy="109537"/>
          </a:xfrm>
          <a:prstGeom prst="rect">
            <a:avLst/>
          </a:prstGeom>
          <a:solidFill>
            <a:srgbClr val="7C7C7C"/>
          </a:solidFill>
          <a:ln w="12700">
            <a:solidFill>
              <a:srgbClr val="FFFF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36" name="Rectangle 32"/>
          <p:cNvSpPr>
            <a:spLocks noChangeArrowheads="1"/>
          </p:cNvSpPr>
          <p:nvPr/>
        </p:nvSpPr>
        <p:spPr bwMode="auto">
          <a:xfrm>
            <a:off x="5772150" y="2776538"/>
            <a:ext cx="171450" cy="131762"/>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37" name="Rectangle 33"/>
          <p:cNvSpPr>
            <a:spLocks noChangeArrowheads="1"/>
          </p:cNvSpPr>
          <p:nvPr/>
        </p:nvSpPr>
        <p:spPr bwMode="auto">
          <a:xfrm>
            <a:off x="5294313" y="2309813"/>
            <a:ext cx="163512" cy="1349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38" name="Rectangle 34"/>
          <p:cNvSpPr>
            <a:spLocks noChangeArrowheads="1"/>
          </p:cNvSpPr>
          <p:nvPr/>
        </p:nvSpPr>
        <p:spPr bwMode="auto">
          <a:xfrm>
            <a:off x="3717925" y="3109913"/>
            <a:ext cx="163513"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39" name="Rectangle 35"/>
          <p:cNvSpPr>
            <a:spLocks noChangeArrowheads="1"/>
          </p:cNvSpPr>
          <p:nvPr/>
        </p:nvSpPr>
        <p:spPr bwMode="auto">
          <a:xfrm>
            <a:off x="7100888" y="3419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40" name="Line 36"/>
          <p:cNvSpPr>
            <a:spLocks noChangeShapeType="1"/>
          </p:cNvSpPr>
          <p:nvPr/>
        </p:nvSpPr>
        <p:spPr bwMode="auto">
          <a:xfrm>
            <a:off x="7107238" y="3413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1" name="Line 37"/>
          <p:cNvSpPr>
            <a:spLocks noChangeShapeType="1"/>
          </p:cNvSpPr>
          <p:nvPr/>
        </p:nvSpPr>
        <p:spPr bwMode="auto">
          <a:xfrm>
            <a:off x="7107238" y="3467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2" name="Line 38"/>
          <p:cNvSpPr>
            <a:spLocks noChangeShapeType="1"/>
          </p:cNvSpPr>
          <p:nvPr/>
        </p:nvSpPr>
        <p:spPr bwMode="auto">
          <a:xfrm flipV="1">
            <a:off x="709295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3" name="Line 39"/>
          <p:cNvSpPr>
            <a:spLocks noChangeShapeType="1"/>
          </p:cNvSpPr>
          <p:nvPr/>
        </p:nvSpPr>
        <p:spPr bwMode="auto">
          <a:xfrm flipV="1">
            <a:off x="715010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4" name="Rectangle 40"/>
          <p:cNvSpPr>
            <a:spLocks noChangeArrowheads="1"/>
          </p:cNvSpPr>
          <p:nvPr/>
        </p:nvSpPr>
        <p:spPr bwMode="auto">
          <a:xfrm>
            <a:off x="7143750" y="3590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45" name="Line 41"/>
          <p:cNvSpPr>
            <a:spLocks noChangeShapeType="1"/>
          </p:cNvSpPr>
          <p:nvPr/>
        </p:nvSpPr>
        <p:spPr bwMode="auto">
          <a:xfrm>
            <a:off x="7150100" y="3584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6" name="Line 42"/>
          <p:cNvSpPr>
            <a:spLocks noChangeShapeType="1"/>
          </p:cNvSpPr>
          <p:nvPr/>
        </p:nvSpPr>
        <p:spPr bwMode="auto">
          <a:xfrm>
            <a:off x="7150100" y="3638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7" name="Line 43"/>
          <p:cNvSpPr>
            <a:spLocks noChangeShapeType="1"/>
          </p:cNvSpPr>
          <p:nvPr/>
        </p:nvSpPr>
        <p:spPr bwMode="auto">
          <a:xfrm flipV="1">
            <a:off x="713581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8" name="Line 44"/>
          <p:cNvSpPr>
            <a:spLocks noChangeShapeType="1"/>
          </p:cNvSpPr>
          <p:nvPr/>
        </p:nvSpPr>
        <p:spPr bwMode="auto">
          <a:xfrm flipV="1">
            <a:off x="719296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49" name="Rectangle 45"/>
          <p:cNvSpPr>
            <a:spLocks noChangeArrowheads="1"/>
          </p:cNvSpPr>
          <p:nvPr/>
        </p:nvSpPr>
        <p:spPr bwMode="auto">
          <a:xfrm>
            <a:off x="5548313" y="2114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50" name="Line 46"/>
          <p:cNvSpPr>
            <a:spLocks noChangeShapeType="1"/>
          </p:cNvSpPr>
          <p:nvPr/>
        </p:nvSpPr>
        <p:spPr bwMode="auto">
          <a:xfrm>
            <a:off x="5554663" y="2108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1" name="Line 47"/>
          <p:cNvSpPr>
            <a:spLocks noChangeShapeType="1"/>
          </p:cNvSpPr>
          <p:nvPr/>
        </p:nvSpPr>
        <p:spPr bwMode="auto">
          <a:xfrm>
            <a:off x="5554663" y="2162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2" name="Line 48"/>
          <p:cNvSpPr>
            <a:spLocks noChangeShapeType="1"/>
          </p:cNvSpPr>
          <p:nvPr/>
        </p:nvSpPr>
        <p:spPr bwMode="auto">
          <a:xfrm flipV="1">
            <a:off x="554037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3" name="Line 49"/>
          <p:cNvSpPr>
            <a:spLocks noChangeShapeType="1"/>
          </p:cNvSpPr>
          <p:nvPr/>
        </p:nvSpPr>
        <p:spPr bwMode="auto">
          <a:xfrm flipV="1">
            <a:off x="559752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4" name="Rectangle 50"/>
          <p:cNvSpPr>
            <a:spLocks noChangeArrowheads="1"/>
          </p:cNvSpPr>
          <p:nvPr/>
        </p:nvSpPr>
        <p:spPr bwMode="auto">
          <a:xfrm>
            <a:off x="5538788" y="1895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55" name="Line 51"/>
          <p:cNvSpPr>
            <a:spLocks noChangeShapeType="1"/>
          </p:cNvSpPr>
          <p:nvPr/>
        </p:nvSpPr>
        <p:spPr bwMode="auto">
          <a:xfrm>
            <a:off x="5545138" y="1889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6" name="Line 52"/>
          <p:cNvSpPr>
            <a:spLocks noChangeShapeType="1"/>
          </p:cNvSpPr>
          <p:nvPr/>
        </p:nvSpPr>
        <p:spPr bwMode="auto">
          <a:xfrm>
            <a:off x="5545138" y="1943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7" name="Line 53"/>
          <p:cNvSpPr>
            <a:spLocks noChangeShapeType="1"/>
          </p:cNvSpPr>
          <p:nvPr/>
        </p:nvSpPr>
        <p:spPr bwMode="auto">
          <a:xfrm flipV="1">
            <a:off x="553085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8" name="Line 54"/>
          <p:cNvSpPr>
            <a:spLocks noChangeShapeType="1"/>
          </p:cNvSpPr>
          <p:nvPr/>
        </p:nvSpPr>
        <p:spPr bwMode="auto">
          <a:xfrm flipV="1">
            <a:off x="558800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59" name="Rectangle 55"/>
          <p:cNvSpPr>
            <a:spLocks noChangeArrowheads="1"/>
          </p:cNvSpPr>
          <p:nvPr/>
        </p:nvSpPr>
        <p:spPr bwMode="auto">
          <a:xfrm>
            <a:off x="7924800" y="2590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60" name="Line 56"/>
          <p:cNvSpPr>
            <a:spLocks noChangeShapeType="1"/>
          </p:cNvSpPr>
          <p:nvPr/>
        </p:nvSpPr>
        <p:spPr bwMode="auto">
          <a:xfrm>
            <a:off x="7931150" y="2584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1" name="Line 57"/>
          <p:cNvSpPr>
            <a:spLocks noChangeShapeType="1"/>
          </p:cNvSpPr>
          <p:nvPr/>
        </p:nvSpPr>
        <p:spPr bwMode="auto">
          <a:xfrm>
            <a:off x="7931150" y="2638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2" name="Line 58"/>
          <p:cNvSpPr>
            <a:spLocks noChangeShapeType="1"/>
          </p:cNvSpPr>
          <p:nvPr/>
        </p:nvSpPr>
        <p:spPr bwMode="auto">
          <a:xfrm flipV="1">
            <a:off x="791686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3" name="Line 59"/>
          <p:cNvSpPr>
            <a:spLocks noChangeShapeType="1"/>
          </p:cNvSpPr>
          <p:nvPr/>
        </p:nvSpPr>
        <p:spPr bwMode="auto">
          <a:xfrm flipV="1">
            <a:off x="797401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4" name="Rectangle 60"/>
          <p:cNvSpPr>
            <a:spLocks noChangeArrowheads="1"/>
          </p:cNvSpPr>
          <p:nvPr/>
        </p:nvSpPr>
        <p:spPr bwMode="auto">
          <a:xfrm>
            <a:off x="7748588" y="2714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65" name="Line 61"/>
          <p:cNvSpPr>
            <a:spLocks noChangeShapeType="1"/>
          </p:cNvSpPr>
          <p:nvPr/>
        </p:nvSpPr>
        <p:spPr bwMode="auto">
          <a:xfrm>
            <a:off x="7754938" y="2708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6" name="Line 62"/>
          <p:cNvSpPr>
            <a:spLocks noChangeShapeType="1"/>
          </p:cNvSpPr>
          <p:nvPr/>
        </p:nvSpPr>
        <p:spPr bwMode="auto">
          <a:xfrm>
            <a:off x="7754938" y="2762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7" name="Line 63"/>
          <p:cNvSpPr>
            <a:spLocks noChangeShapeType="1"/>
          </p:cNvSpPr>
          <p:nvPr/>
        </p:nvSpPr>
        <p:spPr bwMode="auto">
          <a:xfrm flipV="1">
            <a:off x="774065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8" name="Line 64"/>
          <p:cNvSpPr>
            <a:spLocks noChangeShapeType="1"/>
          </p:cNvSpPr>
          <p:nvPr/>
        </p:nvSpPr>
        <p:spPr bwMode="auto">
          <a:xfrm flipV="1">
            <a:off x="779780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69" name="Rectangle 65"/>
          <p:cNvSpPr>
            <a:spLocks noChangeArrowheads="1"/>
          </p:cNvSpPr>
          <p:nvPr/>
        </p:nvSpPr>
        <p:spPr bwMode="auto">
          <a:xfrm>
            <a:off x="7596188" y="2819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70" name="Line 66"/>
          <p:cNvSpPr>
            <a:spLocks noChangeShapeType="1"/>
          </p:cNvSpPr>
          <p:nvPr/>
        </p:nvSpPr>
        <p:spPr bwMode="auto">
          <a:xfrm>
            <a:off x="7602538"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1" name="Line 67"/>
          <p:cNvSpPr>
            <a:spLocks noChangeShapeType="1"/>
          </p:cNvSpPr>
          <p:nvPr/>
        </p:nvSpPr>
        <p:spPr bwMode="auto">
          <a:xfrm>
            <a:off x="7602538" y="2867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2" name="Line 68"/>
          <p:cNvSpPr>
            <a:spLocks noChangeShapeType="1"/>
          </p:cNvSpPr>
          <p:nvPr/>
        </p:nvSpPr>
        <p:spPr bwMode="auto">
          <a:xfrm flipV="1">
            <a:off x="758825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3" name="Line 69"/>
          <p:cNvSpPr>
            <a:spLocks noChangeShapeType="1"/>
          </p:cNvSpPr>
          <p:nvPr/>
        </p:nvSpPr>
        <p:spPr bwMode="auto">
          <a:xfrm flipV="1">
            <a:off x="764540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4" name="Rectangle 70"/>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75" name="Line 71"/>
          <p:cNvSpPr>
            <a:spLocks noChangeShapeType="1"/>
          </p:cNvSpPr>
          <p:nvPr/>
        </p:nvSpPr>
        <p:spPr bwMode="auto">
          <a:xfrm>
            <a:off x="7569200" y="264160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6" name="Line 72"/>
          <p:cNvSpPr>
            <a:spLocks noChangeShapeType="1"/>
          </p:cNvSpPr>
          <p:nvPr/>
        </p:nvSpPr>
        <p:spPr bwMode="auto">
          <a:xfrm>
            <a:off x="7569200" y="269557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7" name="Line 73"/>
          <p:cNvSpPr>
            <a:spLocks noChangeShapeType="1"/>
          </p:cNvSpPr>
          <p:nvPr/>
        </p:nvSpPr>
        <p:spPr bwMode="auto">
          <a:xfrm flipV="1">
            <a:off x="755491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8" name="Line 74"/>
          <p:cNvSpPr>
            <a:spLocks noChangeShapeType="1"/>
          </p:cNvSpPr>
          <p:nvPr/>
        </p:nvSpPr>
        <p:spPr bwMode="auto">
          <a:xfrm flipV="1">
            <a:off x="761206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79" name="Rectangle 75"/>
          <p:cNvSpPr>
            <a:spLocks noChangeArrowheads="1"/>
          </p:cNvSpPr>
          <p:nvPr/>
        </p:nvSpPr>
        <p:spPr bwMode="auto">
          <a:xfrm>
            <a:off x="7177088"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80" name="Line 76"/>
          <p:cNvSpPr>
            <a:spLocks noChangeShapeType="1"/>
          </p:cNvSpPr>
          <p:nvPr/>
        </p:nvSpPr>
        <p:spPr bwMode="auto">
          <a:xfrm>
            <a:off x="7183438"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1" name="Line 77"/>
          <p:cNvSpPr>
            <a:spLocks noChangeShapeType="1"/>
          </p:cNvSpPr>
          <p:nvPr/>
        </p:nvSpPr>
        <p:spPr bwMode="auto">
          <a:xfrm>
            <a:off x="7183438"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2" name="Line 78"/>
          <p:cNvSpPr>
            <a:spLocks noChangeShapeType="1"/>
          </p:cNvSpPr>
          <p:nvPr/>
        </p:nvSpPr>
        <p:spPr bwMode="auto">
          <a:xfrm flipV="1">
            <a:off x="716915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3" name="Line 79"/>
          <p:cNvSpPr>
            <a:spLocks noChangeShapeType="1"/>
          </p:cNvSpPr>
          <p:nvPr/>
        </p:nvSpPr>
        <p:spPr bwMode="auto">
          <a:xfrm flipV="1">
            <a:off x="722630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4" name="Rectangle 80"/>
          <p:cNvSpPr>
            <a:spLocks noChangeArrowheads="1"/>
          </p:cNvSpPr>
          <p:nvPr/>
        </p:nvSpPr>
        <p:spPr bwMode="auto">
          <a:xfrm>
            <a:off x="6424613"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85" name="Line 81"/>
          <p:cNvSpPr>
            <a:spLocks noChangeShapeType="1"/>
          </p:cNvSpPr>
          <p:nvPr/>
        </p:nvSpPr>
        <p:spPr bwMode="auto">
          <a:xfrm>
            <a:off x="6430963"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6" name="Line 82"/>
          <p:cNvSpPr>
            <a:spLocks noChangeShapeType="1"/>
          </p:cNvSpPr>
          <p:nvPr/>
        </p:nvSpPr>
        <p:spPr bwMode="auto">
          <a:xfrm>
            <a:off x="6430963"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7" name="Line 83"/>
          <p:cNvSpPr>
            <a:spLocks noChangeShapeType="1"/>
          </p:cNvSpPr>
          <p:nvPr/>
        </p:nvSpPr>
        <p:spPr bwMode="auto">
          <a:xfrm flipV="1">
            <a:off x="641667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8" name="Line 84"/>
          <p:cNvSpPr>
            <a:spLocks noChangeShapeType="1"/>
          </p:cNvSpPr>
          <p:nvPr/>
        </p:nvSpPr>
        <p:spPr bwMode="auto">
          <a:xfrm flipV="1">
            <a:off x="647382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89" name="Rectangle 85"/>
          <p:cNvSpPr>
            <a:spLocks noChangeArrowheads="1"/>
          </p:cNvSpPr>
          <p:nvPr/>
        </p:nvSpPr>
        <p:spPr bwMode="auto">
          <a:xfrm>
            <a:off x="7486650" y="2876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90" name="Line 86"/>
          <p:cNvSpPr>
            <a:spLocks noChangeShapeType="1"/>
          </p:cNvSpPr>
          <p:nvPr/>
        </p:nvSpPr>
        <p:spPr bwMode="auto">
          <a:xfrm>
            <a:off x="7493000" y="287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1" name="Line 87"/>
          <p:cNvSpPr>
            <a:spLocks noChangeShapeType="1"/>
          </p:cNvSpPr>
          <p:nvPr/>
        </p:nvSpPr>
        <p:spPr bwMode="auto">
          <a:xfrm>
            <a:off x="7493000" y="2924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2" name="Line 88"/>
          <p:cNvSpPr>
            <a:spLocks noChangeShapeType="1"/>
          </p:cNvSpPr>
          <p:nvPr/>
        </p:nvSpPr>
        <p:spPr bwMode="auto">
          <a:xfrm flipV="1">
            <a:off x="747871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3" name="Line 89"/>
          <p:cNvSpPr>
            <a:spLocks noChangeShapeType="1"/>
          </p:cNvSpPr>
          <p:nvPr/>
        </p:nvSpPr>
        <p:spPr bwMode="auto">
          <a:xfrm flipV="1">
            <a:off x="753586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4" name="Rectangle 90"/>
          <p:cNvSpPr>
            <a:spLocks noChangeArrowheads="1"/>
          </p:cNvSpPr>
          <p:nvPr/>
        </p:nvSpPr>
        <p:spPr bwMode="auto">
          <a:xfrm>
            <a:off x="5543550" y="2667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595" name="Line 91"/>
          <p:cNvSpPr>
            <a:spLocks noChangeShapeType="1"/>
          </p:cNvSpPr>
          <p:nvPr/>
        </p:nvSpPr>
        <p:spPr bwMode="auto">
          <a:xfrm>
            <a:off x="5549900" y="2660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6" name="Line 92"/>
          <p:cNvSpPr>
            <a:spLocks noChangeShapeType="1"/>
          </p:cNvSpPr>
          <p:nvPr/>
        </p:nvSpPr>
        <p:spPr bwMode="auto">
          <a:xfrm>
            <a:off x="5549900" y="2714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7" name="Line 93"/>
          <p:cNvSpPr>
            <a:spLocks noChangeShapeType="1"/>
          </p:cNvSpPr>
          <p:nvPr/>
        </p:nvSpPr>
        <p:spPr bwMode="auto">
          <a:xfrm flipV="1">
            <a:off x="553561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8" name="Line 94"/>
          <p:cNvSpPr>
            <a:spLocks noChangeShapeType="1"/>
          </p:cNvSpPr>
          <p:nvPr/>
        </p:nvSpPr>
        <p:spPr bwMode="auto">
          <a:xfrm flipV="1">
            <a:off x="559276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599" name="Rectangle 95"/>
          <p:cNvSpPr>
            <a:spLocks noChangeArrowheads="1"/>
          </p:cNvSpPr>
          <p:nvPr/>
        </p:nvSpPr>
        <p:spPr bwMode="auto">
          <a:xfrm>
            <a:off x="5495925" y="25050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00" name="Line 96"/>
          <p:cNvSpPr>
            <a:spLocks noChangeShapeType="1"/>
          </p:cNvSpPr>
          <p:nvPr/>
        </p:nvSpPr>
        <p:spPr bwMode="auto">
          <a:xfrm>
            <a:off x="5502275" y="24987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1" name="Line 97"/>
          <p:cNvSpPr>
            <a:spLocks noChangeShapeType="1"/>
          </p:cNvSpPr>
          <p:nvPr/>
        </p:nvSpPr>
        <p:spPr bwMode="auto">
          <a:xfrm>
            <a:off x="5502275" y="2552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2" name="Line 98"/>
          <p:cNvSpPr>
            <a:spLocks noChangeShapeType="1"/>
          </p:cNvSpPr>
          <p:nvPr/>
        </p:nvSpPr>
        <p:spPr bwMode="auto">
          <a:xfrm flipV="1">
            <a:off x="548798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3" name="Line 99"/>
          <p:cNvSpPr>
            <a:spLocks noChangeShapeType="1"/>
          </p:cNvSpPr>
          <p:nvPr/>
        </p:nvSpPr>
        <p:spPr bwMode="auto">
          <a:xfrm flipV="1">
            <a:off x="554513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4" name="Rectangle 100"/>
          <p:cNvSpPr>
            <a:spLocks noChangeArrowheads="1"/>
          </p:cNvSpPr>
          <p:nvPr/>
        </p:nvSpPr>
        <p:spPr bwMode="auto">
          <a:xfrm>
            <a:off x="7262813" y="29908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05" name="Line 101"/>
          <p:cNvSpPr>
            <a:spLocks noChangeShapeType="1"/>
          </p:cNvSpPr>
          <p:nvPr/>
        </p:nvSpPr>
        <p:spPr bwMode="auto">
          <a:xfrm>
            <a:off x="7269163" y="2984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6" name="Line 102"/>
          <p:cNvSpPr>
            <a:spLocks noChangeShapeType="1"/>
          </p:cNvSpPr>
          <p:nvPr/>
        </p:nvSpPr>
        <p:spPr bwMode="auto">
          <a:xfrm>
            <a:off x="7269163" y="3038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7" name="Line 103"/>
          <p:cNvSpPr>
            <a:spLocks noChangeShapeType="1"/>
          </p:cNvSpPr>
          <p:nvPr/>
        </p:nvSpPr>
        <p:spPr bwMode="auto">
          <a:xfrm flipV="1">
            <a:off x="725487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8" name="Line 104"/>
          <p:cNvSpPr>
            <a:spLocks noChangeShapeType="1"/>
          </p:cNvSpPr>
          <p:nvPr/>
        </p:nvSpPr>
        <p:spPr bwMode="auto">
          <a:xfrm flipV="1">
            <a:off x="731202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09" name="Rectangle 105"/>
          <p:cNvSpPr>
            <a:spLocks noChangeArrowheads="1"/>
          </p:cNvSpPr>
          <p:nvPr/>
        </p:nvSpPr>
        <p:spPr bwMode="auto">
          <a:xfrm>
            <a:off x="7167563" y="246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10" name="Line 106"/>
          <p:cNvSpPr>
            <a:spLocks noChangeShapeType="1"/>
          </p:cNvSpPr>
          <p:nvPr/>
        </p:nvSpPr>
        <p:spPr bwMode="auto">
          <a:xfrm>
            <a:off x="7173913" y="246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1" name="Line 107"/>
          <p:cNvSpPr>
            <a:spLocks noChangeShapeType="1"/>
          </p:cNvSpPr>
          <p:nvPr/>
        </p:nvSpPr>
        <p:spPr bwMode="auto">
          <a:xfrm>
            <a:off x="7173913" y="251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2" name="Line 108"/>
          <p:cNvSpPr>
            <a:spLocks noChangeShapeType="1"/>
          </p:cNvSpPr>
          <p:nvPr/>
        </p:nvSpPr>
        <p:spPr bwMode="auto">
          <a:xfrm flipV="1">
            <a:off x="715962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3" name="Line 109"/>
          <p:cNvSpPr>
            <a:spLocks noChangeShapeType="1"/>
          </p:cNvSpPr>
          <p:nvPr/>
        </p:nvSpPr>
        <p:spPr bwMode="auto">
          <a:xfrm flipV="1">
            <a:off x="721677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4" name="Rectangle 110"/>
          <p:cNvSpPr>
            <a:spLocks noChangeArrowheads="1"/>
          </p:cNvSpPr>
          <p:nvPr/>
        </p:nvSpPr>
        <p:spPr bwMode="auto">
          <a:xfrm>
            <a:off x="1014413" y="2286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15" name="Line 111"/>
          <p:cNvSpPr>
            <a:spLocks noChangeShapeType="1"/>
          </p:cNvSpPr>
          <p:nvPr/>
        </p:nvSpPr>
        <p:spPr bwMode="auto">
          <a:xfrm>
            <a:off x="1020763" y="2279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6" name="Line 112"/>
          <p:cNvSpPr>
            <a:spLocks noChangeShapeType="1"/>
          </p:cNvSpPr>
          <p:nvPr/>
        </p:nvSpPr>
        <p:spPr bwMode="auto">
          <a:xfrm>
            <a:off x="1020763" y="2333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7" name="Line 113"/>
          <p:cNvSpPr>
            <a:spLocks noChangeShapeType="1"/>
          </p:cNvSpPr>
          <p:nvPr/>
        </p:nvSpPr>
        <p:spPr bwMode="auto">
          <a:xfrm flipV="1">
            <a:off x="100647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8" name="Line 114"/>
          <p:cNvSpPr>
            <a:spLocks noChangeShapeType="1"/>
          </p:cNvSpPr>
          <p:nvPr/>
        </p:nvSpPr>
        <p:spPr bwMode="auto">
          <a:xfrm flipV="1">
            <a:off x="106362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19" name="Rectangle 115"/>
          <p:cNvSpPr>
            <a:spLocks noChangeArrowheads="1"/>
          </p:cNvSpPr>
          <p:nvPr/>
        </p:nvSpPr>
        <p:spPr bwMode="auto">
          <a:xfrm>
            <a:off x="1233488" y="3790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20" name="Line 116"/>
          <p:cNvSpPr>
            <a:spLocks noChangeShapeType="1"/>
          </p:cNvSpPr>
          <p:nvPr/>
        </p:nvSpPr>
        <p:spPr bwMode="auto">
          <a:xfrm>
            <a:off x="1239838"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1" name="Line 117"/>
          <p:cNvSpPr>
            <a:spLocks noChangeShapeType="1"/>
          </p:cNvSpPr>
          <p:nvPr/>
        </p:nvSpPr>
        <p:spPr bwMode="auto">
          <a:xfrm>
            <a:off x="1239838" y="3838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2" name="Line 118"/>
          <p:cNvSpPr>
            <a:spLocks noChangeShapeType="1"/>
          </p:cNvSpPr>
          <p:nvPr/>
        </p:nvSpPr>
        <p:spPr bwMode="auto">
          <a:xfrm flipV="1">
            <a:off x="122555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3" name="Line 119"/>
          <p:cNvSpPr>
            <a:spLocks noChangeShapeType="1"/>
          </p:cNvSpPr>
          <p:nvPr/>
        </p:nvSpPr>
        <p:spPr bwMode="auto">
          <a:xfrm flipV="1">
            <a:off x="128270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4" name="Rectangle 120"/>
          <p:cNvSpPr>
            <a:spLocks noChangeArrowheads="1"/>
          </p:cNvSpPr>
          <p:nvPr/>
        </p:nvSpPr>
        <p:spPr bwMode="auto">
          <a:xfrm>
            <a:off x="876300" y="3552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25" name="Line 121"/>
          <p:cNvSpPr>
            <a:spLocks noChangeShapeType="1"/>
          </p:cNvSpPr>
          <p:nvPr/>
        </p:nvSpPr>
        <p:spPr bwMode="auto">
          <a:xfrm>
            <a:off x="882650" y="3546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6" name="Line 122"/>
          <p:cNvSpPr>
            <a:spLocks noChangeShapeType="1"/>
          </p:cNvSpPr>
          <p:nvPr/>
        </p:nvSpPr>
        <p:spPr bwMode="auto">
          <a:xfrm>
            <a:off x="882650" y="3600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7" name="Line 123"/>
          <p:cNvSpPr>
            <a:spLocks noChangeShapeType="1"/>
          </p:cNvSpPr>
          <p:nvPr/>
        </p:nvSpPr>
        <p:spPr bwMode="auto">
          <a:xfrm flipV="1">
            <a:off x="86836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8" name="Line 124"/>
          <p:cNvSpPr>
            <a:spLocks noChangeShapeType="1"/>
          </p:cNvSpPr>
          <p:nvPr/>
        </p:nvSpPr>
        <p:spPr bwMode="auto">
          <a:xfrm flipV="1">
            <a:off x="92551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29" name="Rectangle 125"/>
          <p:cNvSpPr>
            <a:spLocks noChangeArrowheads="1"/>
          </p:cNvSpPr>
          <p:nvPr/>
        </p:nvSpPr>
        <p:spPr bwMode="auto">
          <a:xfrm>
            <a:off x="738188" y="3476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30" name="Line 126"/>
          <p:cNvSpPr>
            <a:spLocks noChangeShapeType="1"/>
          </p:cNvSpPr>
          <p:nvPr/>
        </p:nvSpPr>
        <p:spPr bwMode="auto">
          <a:xfrm>
            <a:off x="744538" y="3470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1" name="Line 127"/>
          <p:cNvSpPr>
            <a:spLocks noChangeShapeType="1"/>
          </p:cNvSpPr>
          <p:nvPr/>
        </p:nvSpPr>
        <p:spPr bwMode="auto">
          <a:xfrm>
            <a:off x="744538" y="3524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2" name="Line 128"/>
          <p:cNvSpPr>
            <a:spLocks noChangeShapeType="1"/>
          </p:cNvSpPr>
          <p:nvPr/>
        </p:nvSpPr>
        <p:spPr bwMode="auto">
          <a:xfrm flipV="1">
            <a:off x="73025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3" name="Line 129"/>
          <p:cNvSpPr>
            <a:spLocks noChangeShapeType="1"/>
          </p:cNvSpPr>
          <p:nvPr/>
        </p:nvSpPr>
        <p:spPr bwMode="auto">
          <a:xfrm flipV="1">
            <a:off x="78740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4" name="Rectangle 130"/>
          <p:cNvSpPr>
            <a:spLocks noChangeArrowheads="1"/>
          </p:cNvSpPr>
          <p:nvPr/>
        </p:nvSpPr>
        <p:spPr bwMode="auto">
          <a:xfrm>
            <a:off x="40005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35" name="Line 131"/>
          <p:cNvSpPr>
            <a:spLocks noChangeShapeType="1"/>
          </p:cNvSpPr>
          <p:nvPr/>
        </p:nvSpPr>
        <p:spPr bwMode="auto">
          <a:xfrm>
            <a:off x="40640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6" name="Line 132"/>
          <p:cNvSpPr>
            <a:spLocks noChangeShapeType="1"/>
          </p:cNvSpPr>
          <p:nvPr/>
        </p:nvSpPr>
        <p:spPr bwMode="auto">
          <a:xfrm>
            <a:off x="40640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7" name="Line 133"/>
          <p:cNvSpPr>
            <a:spLocks noChangeShapeType="1"/>
          </p:cNvSpPr>
          <p:nvPr/>
        </p:nvSpPr>
        <p:spPr bwMode="auto">
          <a:xfrm flipV="1">
            <a:off x="3921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8" name="Line 134"/>
          <p:cNvSpPr>
            <a:spLocks noChangeShapeType="1"/>
          </p:cNvSpPr>
          <p:nvPr/>
        </p:nvSpPr>
        <p:spPr bwMode="auto">
          <a:xfrm flipV="1">
            <a:off x="4492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39" name="Rectangle 135"/>
          <p:cNvSpPr>
            <a:spLocks noChangeArrowheads="1"/>
          </p:cNvSpPr>
          <p:nvPr/>
        </p:nvSpPr>
        <p:spPr bwMode="auto">
          <a:xfrm>
            <a:off x="1676400" y="2276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40" name="Line 136"/>
          <p:cNvSpPr>
            <a:spLocks noChangeShapeType="1"/>
          </p:cNvSpPr>
          <p:nvPr/>
        </p:nvSpPr>
        <p:spPr bwMode="auto">
          <a:xfrm>
            <a:off x="1682750" y="2270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1" name="Line 137"/>
          <p:cNvSpPr>
            <a:spLocks noChangeShapeType="1"/>
          </p:cNvSpPr>
          <p:nvPr/>
        </p:nvSpPr>
        <p:spPr bwMode="auto">
          <a:xfrm>
            <a:off x="1682750" y="2324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2" name="Line 138"/>
          <p:cNvSpPr>
            <a:spLocks noChangeShapeType="1"/>
          </p:cNvSpPr>
          <p:nvPr/>
        </p:nvSpPr>
        <p:spPr bwMode="auto">
          <a:xfrm flipV="1">
            <a:off x="166846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3" name="Line 139"/>
          <p:cNvSpPr>
            <a:spLocks noChangeShapeType="1"/>
          </p:cNvSpPr>
          <p:nvPr/>
        </p:nvSpPr>
        <p:spPr bwMode="auto">
          <a:xfrm flipV="1">
            <a:off x="172561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4" name="Rectangle 140"/>
          <p:cNvSpPr>
            <a:spLocks noChangeArrowheads="1"/>
          </p:cNvSpPr>
          <p:nvPr/>
        </p:nvSpPr>
        <p:spPr bwMode="auto">
          <a:xfrm>
            <a:off x="1114425" y="35718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45" name="Line 141"/>
          <p:cNvSpPr>
            <a:spLocks noChangeShapeType="1"/>
          </p:cNvSpPr>
          <p:nvPr/>
        </p:nvSpPr>
        <p:spPr bwMode="auto">
          <a:xfrm>
            <a:off x="1120775" y="35655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6" name="Line 142"/>
          <p:cNvSpPr>
            <a:spLocks noChangeShapeType="1"/>
          </p:cNvSpPr>
          <p:nvPr/>
        </p:nvSpPr>
        <p:spPr bwMode="auto">
          <a:xfrm>
            <a:off x="1120775" y="3619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7" name="Line 143"/>
          <p:cNvSpPr>
            <a:spLocks noChangeShapeType="1"/>
          </p:cNvSpPr>
          <p:nvPr/>
        </p:nvSpPr>
        <p:spPr bwMode="auto">
          <a:xfrm flipV="1">
            <a:off x="110648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8" name="Line 144"/>
          <p:cNvSpPr>
            <a:spLocks noChangeShapeType="1"/>
          </p:cNvSpPr>
          <p:nvPr/>
        </p:nvSpPr>
        <p:spPr bwMode="auto">
          <a:xfrm flipV="1">
            <a:off x="116363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49" name="Rectangle 145"/>
          <p:cNvSpPr>
            <a:spLocks noChangeArrowheads="1"/>
          </p:cNvSpPr>
          <p:nvPr/>
        </p:nvSpPr>
        <p:spPr bwMode="auto">
          <a:xfrm>
            <a:off x="962025" y="36195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50" name="Line 146"/>
          <p:cNvSpPr>
            <a:spLocks noChangeShapeType="1"/>
          </p:cNvSpPr>
          <p:nvPr/>
        </p:nvSpPr>
        <p:spPr bwMode="auto">
          <a:xfrm>
            <a:off x="968375" y="361315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1" name="Line 147"/>
          <p:cNvSpPr>
            <a:spLocks noChangeShapeType="1"/>
          </p:cNvSpPr>
          <p:nvPr/>
        </p:nvSpPr>
        <p:spPr bwMode="auto">
          <a:xfrm>
            <a:off x="968375" y="366712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2" name="Line 148"/>
          <p:cNvSpPr>
            <a:spLocks noChangeShapeType="1"/>
          </p:cNvSpPr>
          <p:nvPr/>
        </p:nvSpPr>
        <p:spPr bwMode="auto">
          <a:xfrm flipV="1">
            <a:off x="95408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3" name="Line 149"/>
          <p:cNvSpPr>
            <a:spLocks noChangeShapeType="1"/>
          </p:cNvSpPr>
          <p:nvPr/>
        </p:nvSpPr>
        <p:spPr bwMode="auto">
          <a:xfrm flipV="1">
            <a:off x="101123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4" name="Rectangle 150"/>
          <p:cNvSpPr>
            <a:spLocks noChangeArrowheads="1"/>
          </p:cNvSpPr>
          <p:nvPr/>
        </p:nvSpPr>
        <p:spPr bwMode="auto">
          <a:xfrm>
            <a:off x="1295400" y="38766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55" name="Line 151"/>
          <p:cNvSpPr>
            <a:spLocks noChangeShapeType="1"/>
          </p:cNvSpPr>
          <p:nvPr/>
        </p:nvSpPr>
        <p:spPr bwMode="auto">
          <a:xfrm>
            <a:off x="1301750" y="38703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6" name="Line 152"/>
          <p:cNvSpPr>
            <a:spLocks noChangeShapeType="1"/>
          </p:cNvSpPr>
          <p:nvPr/>
        </p:nvSpPr>
        <p:spPr bwMode="auto">
          <a:xfrm>
            <a:off x="1301750" y="3924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7" name="Line 153"/>
          <p:cNvSpPr>
            <a:spLocks noChangeShapeType="1"/>
          </p:cNvSpPr>
          <p:nvPr/>
        </p:nvSpPr>
        <p:spPr bwMode="auto">
          <a:xfrm flipV="1">
            <a:off x="128746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8" name="Line 154"/>
          <p:cNvSpPr>
            <a:spLocks noChangeShapeType="1"/>
          </p:cNvSpPr>
          <p:nvPr/>
        </p:nvSpPr>
        <p:spPr bwMode="auto">
          <a:xfrm flipV="1">
            <a:off x="134461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59" name="Rectangle 155"/>
          <p:cNvSpPr>
            <a:spLocks noChangeArrowheads="1"/>
          </p:cNvSpPr>
          <p:nvPr/>
        </p:nvSpPr>
        <p:spPr bwMode="auto">
          <a:xfrm>
            <a:off x="666750" y="3409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60" name="Line 156"/>
          <p:cNvSpPr>
            <a:spLocks noChangeShapeType="1"/>
          </p:cNvSpPr>
          <p:nvPr/>
        </p:nvSpPr>
        <p:spPr bwMode="auto">
          <a:xfrm>
            <a:off x="673100" y="3403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1" name="Line 157"/>
          <p:cNvSpPr>
            <a:spLocks noChangeShapeType="1"/>
          </p:cNvSpPr>
          <p:nvPr/>
        </p:nvSpPr>
        <p:spPr bwMode="auto">
          <a:xfrm>
            <a:off x="673100" y="3457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2" name="Line 158"/>
          <p:cNvSpPr>
            <a:spLocks noChangeShapeType="1"/>
          </p:cNvSpPr>
          <p:nvPr/>
        </p:nvSpPr>
        <p:spPr bwMode="auto">
          <a:xfrm flipV="1">
            <a:off x="65881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3" name="Line 159"/>
          <p:cNvSpPr>
            <a:spLocks noChangeShapeType="1"/>
          </p:cNvSpPr>
          <p:nvPr/>
        </p:nvSpPr>
        <p:spPr bwMode="auto">
          <a:xfrm flipV="1">
            <a:off x="71596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4" name="Rectangle 160"/>
          <p:cNvSpPr>
            <a:spLocks noChangeArrowheads="1"/>
          </p:cNvSpPr>
          <p:nvPr/>
        </p:nvSpPr>
        <p:spPr bwMode="auto">
          <a:xfrm>
            <a:off x="8037513" y="25082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65" name="Rectangle 161"/>
          <p:cNvSpPr>
            <a:spLocks noChangeArrowheads="1"/>
          </p:cNvSpPr>
          <p:nvPr/>
        </p:nvSpPr>
        <p:spPr bwMode="auto">
          <a:xfrm>
            <a:off x="8031163" y="25511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66" name="Line 162"/>
          <p:cNvSpPr>
            <a:spLocks noChangeShapeType="1"/>
          </p:cNvSpPr>
          <p:nvPr/>
        </p:nvSpPr>
        <p:spPr bwMode="auto">
          <a:xfrm>
            <a:off x="8037513" y="25447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7" name="Line 163"/>
          <p:cNvSpPr>
            <a:spLocks noChangeShapeType="1"/>
          </p:cNvSpPr>
          <p:nvPr/>
        </p:nvSpPr>
        <p:spPr bwMode="auto">
          <a:xfrm>
            <a:off x="8037513" y="25987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8" name="Line 164"/>
          <p:cNvSpPr>
            <a:spLocks noChangeShapeType="1"/>
          </p:cNvSpPr>
          <p:nvPr/>
        </p:nvSpPr>
        <p:spPr bwMode="auto">
          <a:xfrm flipV="1">
            <a:off x="802322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69" name="Line 165"/>
          <p:cNvSpPr>
            <a:spLocks noChangeShapeType="1"/>
          </p:cNvSpPr>
          <p:nvPr/>
        </p:nvSpPr>
        <p:spPr bwMode="auto">
          <a:xfrm flipV="1">
            <a:off x="808037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0" name="Rectangle 166"/>
          <p:cNvSpPr>
            <a:spLocks noChangeArrowheads="1"/>
          </p:cNvSpPr>
          <p:nvPr/>
        </p:nvSpPr>
        <p:spPr bwMode="auto">
          <a:xfrm>
            <a:off x="8001000" y="26336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71" name="Line 167"/>
          <p:cNvSpPr>
            <a:spLocks noChangeShapeType="1"/>
          </p:cNvSpPr>
          <p:nvPr/>
        </p:nvSpPr>
        <p:spPr bwMode="auto">
          <a:xfrm>
            <a:off x="8007350" y="26273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2" name="Line 168"/>
          <p:cNvSpPr>
            <a:spLocks noChangeShapeType="1"/>
          </p:cNvSpPr>
          <p:nvPr/>
        </p:nvSpPr>
        <p:spPr bwMode="auto">
          <a:xfrm>
            <a:off x="8007350" y="26812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3" name="Line 169"/>
          <p:cNvSpPr>
            <a:spLocks noChangeShapeType="1"/>
          </p:cNvSpPr>
          <p:nvPr/>
        </p:nvSpPr>
        <p:spPr bwMode="auto">
          <a:xfrm flipV="1">
            <a:off x="799306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4" name="Line 170"/>
          <p:cNvSpPr>
            <a:spLocks noChangeShapeType="1"/>
          </p:cNvSpPr>
          <p:nvPr/>
        </p:nvSpPr>
        <p:spPr bwMode="auto">
          <a:xfrm flipV="1">
            <a:off x="805021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5" name="Rectangle 171"/>
          <p:cNvSpPr>
            <a:spLocks noChangeArrowheads="1"/>
          </p:cNvSpPr>
          <p:nvPr/>
        </p:nvSpPr>
        <p:spPr bwMode="auto">
          <a:xfrm>
            <a:off x="7562850" y="28670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76" name="Line 172"/>
          <p:cNvSpPr>
            <a:spLocks noChangeShapeType="1"/>
          </p:cNvSpPr>
          <p:nvPr/>
        </p:nvSpPr>
        <p:spPr bwMode="auto">
          <a:xfrm>
            <a:off x="7569200" y="2860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7" name="Line 173"/>
          <p:cNvSpPr>
            <a:spLocks noChangeShapeType="1"/>
          </p:cNvSpPr>
          <p:nvPr/>
        </p:nvSpPr>
        <p:spPr bwMode="auto">
          <a:xfrm>
            <a:off x="7569200" y="2914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8" name="Line 174"/>
          <p:cNvSpPr>
            <a:spLocks noChangeShapeType="1"/>
          </p:cNvSpPr>
          <p:nvPr/>
        </p:nvSpPr>
        <p:spPr bwMode="auto">
          <a:xfrm flipV="1">
            <a:off x="755491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79" name="Line 175"/>
          <p:cNvSpPr>
            <a:spLocks noChangeShapeType="1"/>
          </p:cNvSpPr>
          <p:nvPr/>
        </p:nvSpPr>
        <p:spPr bwMode="auto">
          <a:xfrm flipV="1">
            <a:off x="761206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0" name="Rectangle 176"/>
          <p:cNvSpPr>
            <a:spLocks noChangeArrowheads="1"/>
          </p:cNvSpPr>
          <p:nvPr/>
        </p:nvSpPr>
        <p:spPr bwMode="auto">
          <a:xfrm>
            <a:off x="5581650" y="25241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81" name="Line 177"/>
          <p:cNvSpPr>
            <a:spLocks noChangeShapeType="1"/>
          </p:cNvSpPr>
          <p:nvPr/>
        </p:nvSpPr>
        <p:spPr bwMode="auto">
          <a:xfrm>
            <a:off x="5588000" y="25177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2" name="Line 178"/>
          <p:cNvSpPr>
            <a:spLocks noChangeShapeType="1"/>
          </p:cNvSpPr>
          <p:nvPr/>
        </p:nvSpPr>
        <p:spPr bwMode="auto">
          <a:xfrm>
            <a:off x="5588000" y="25717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3" name="Line 179"/>
          <p:cNvSpPr>
            <a:spLocks noChangeShapeType="1"/>
          </p:cNvSpPr>
          <p:nvPr/>
        </p:nvSpPr>
        <p:spPr bwMode="auto">
          <a:xfrm flipV="1">
            <a:off x="557371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4" name="Line 180"/>
          <p:cNvSpPr>
            <a:spLocks noChangeShapeType="1"/>
          </p:cNvSpPr>
          <p:nvPr/>
        </p:nvSpPr>
        <p:spPr bwMode="auto">
          <a:xfrm flipV="1">
            <a:off x="563086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5" name="Rectangle 181"/>
          <p:cNvSpPr>
            <a:spLocks noChangeArrowheads="1"/>
          </p:cNvSpPr>
          <p:nvPr/>
        </p:nvSpPr>
        <p:spPr bwMode="auto">
          <a:xfrm>
            <a:off x="621030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86" name="Line 182"/>
          <p:cNvSpPr>
            <a:spLocks noChangeShapeType="1"/>
          </p:cNvSpPr>
          <p:nvPr/>
        </p:nvSpPr>
        <p:spPr bwMode="auto">
          <a:xfrm>
            <a:off x="621665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7" name="Line 183"/>
          <p:cNvSpPr>
            <a:spLocks noChangeShapeType="1"/>
          </p:cNvSpPr>
          <p:nvPr/>
        </p:nvSpPr>
        <p:spPr bwMode="auto">
          <a:xfrm>
            <a:off x="621665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8" name="Line 184"/>
          <p:cNvSpPr>
            <a:spLocks noChangeShapeType="1"/>
          </p:cNvSpPr>
          <p:nvPr/>
        </p:nvSpPr>
        <p:spPr bwMode="auto">
          <a:xfrm flipV="1">
            <a:off x="62023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89" name="Line 185"/>
          <p:cNvSpPr>
            <a:spLocks noChangeShapeType="1"/>
          </p:cNvSpPr>
          <p:nvPr/>
        </p:nvSpPr>
        <p:spPr bwMode="auto">
          <a:xfrm flipV="1">
            <a:off x="62595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90" name="Rectangle 186"/>
          <p:cNvSpPr>
            <a:spLocks noChangeArrowheads="1"/>
          </p:cNvSpPr>
          <p:nvPr/>
        </p:nvSpPr>
        <p:spPr bwMode="auto">
          <a:xfrm>
            <a:off x="5924550" y="2790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91" name="Line 187"/>
          <p:cNvSpPr>
            <a:spLocks noChangeShapeType="1"/>
          </p:cNvSpPr>
          <p:nvPr/>
        </p:nvSpPr>
        <p:spPr bwMode="auto">
          <a:xfrm>
            <a:off x="5930900" y="2784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92" name="Line 188"/>
          <p:cNvSpPr>
            <a:spLocks noChangeShapeType="1"/>
          </p:cNvSpPr>
          <p:nvPr/>
        </p:nvSpPr>
        <p:spPr bwMode="auto">
          <a:xfrm>
            <a:off x="5930900" y="2838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93" name="Line 189"/>
          <p:cNvSpPr>
            <a:spLocks noChangeShapeType="1"/>
          </p:cNvSpPr>
          <p:nvPr/>
        </p:nvSpPr>
        <p:spPr bwMode="auto">
          <a:xfrm flipV="1">
            <a:off x="591661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94" name="Line 190"/>
          <p:cNvSpPr>
            <a:spLocks noChangeShapeType="1"/>
          </p:cNvSpPr>
          <p:nvPr/>
        </p:nvSpPr>
        <p:spPr bwMode="auto">
          <a:xfrm flipV="1">
            <a:off x="597376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695" name="Rectangle 191"/>
          <p:cNvSpPr>
            <a:spLocks noChangeArrowheads="1"/>
          </p:cNvSpPr>
          <p:nvPr/>
        </p:nvSpPr>
        <p:spPr bwMode="auto">
          <a:xfrm>
            <a:off x="8043863" y="24574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96" name="Rectangle 192"/>
          <p:cNvSpPr>
            <a:spLocks noChangeArrowheads="1"/>
          </p:cNvSpPr>
          <p:nvPr/>
        </p:nvSpPr>
        <p:spPr bwMode="auto">
          <a:xfrm>
            <a:off x="8053388" y="243840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97" name="Rectangle 193"/>
          <p:cNvSpPr>
            <a:spLocks noChangeArrowheads="1"/>
          </p:cNvSpPr>
          <p:nvPr/>
        </p:nvSpPr>
        <p:spPr bwMode="auto">
          <a:xfrm>
            <a:off x="8104188" y="2517775"/>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98" name="Rectangle 194"/>
          <p:cNvSpPr>
            <a:spLocks noChangeArrowheads="1"/>
          </p:cNvSpPr>
          <p:nvPr/>
        </p:nvSpPr>
        <p:spPr bwMode="auto">
          <a:xfrm>
            <a:off x="8091488" y="2473325"/>
            <a:ext cx="71437" cy="52388"/>
          </a:xfrm>
          <a:prstGeom prst="rect">
            <a:avLst/>
          </a:prstGeom>
          <a:solidFill>
            <a:srgbClr val="67676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699" name="Rectangle 195"/>
          <p:cNvSpPr>
            <a:spLocks noChangeArrowheads="1"/>
          </p:cNvSpPr>
          <p:nvPr/>
        </p:nvSpPr>
        <p:spPr bwMode="auto">
          <a:xfrm>
            <a:off x="8093075" y="2425700"/>
            <a:ext cx="41275" cy="5715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00" name="Line 196"/>
          <p:cNvSpPr>
            <a:spLocks noChangeShapeType="1"/>
          </p:cNvSpPr>
          <p:nvPr/>
        </p:nvSpPr>
        <p:spPr bwMode="auto">
          <a:xfrm>
            <a:off x="8089900" y="2428875"/>
            <a:ext cx="60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1" name="Freeform 197"/>
          <p:cNvSpPr>
            <a:spLocks/>
          </p:cNvSpPr>
          <p:nvPr/>
        </p:nvSpPr>
        <p:spPr bwMode="auto">
          <a:xfrm>
            <a:off x="8147050" y="2454275"/>
            <a:ext cx="36513" cy="80963"/>
          </a:xfrm>
          <a:custGeom>
            <a:avLst/>
            <a:gdLst>
              <a:gd name="T0" fmla="*/ 0 w 23"/>
              <a:gd name="T1" fmla="*/ 0 h 51"/>
              <a:gd name="T2" fmla="*/ 2147483646 w 23"/>
              <a:gd name="T3" fmla="*/ 2147483646 h 51"/>
              <a:gd name="T4" fmla="*/ 2147483646 w 23"/>
              <a:gd name="T5" fmla="*/ 2147483646 h 51"/>
              <a:gd name="T6" fmla="*/ 2147483646 w 23"/>
              <a:gd name="T7" fmla="*/ 2147483646 h 51"/>
              <a:gd name="T8" fmla="*/ 2147483646 w 23"/>
              <a:gd name="T9" fmla="*/ 2147483646 h 51"/>
              <a:gd name="T10" fmla="*/ 2147483646 w 23"/>
              <a:gd name="T11" fmla="*/ 2147483646 h 51"/>
              <a:gd name="T12" fmla="*/ 2147483646 w 23"/>
              <a:gd name="T13" fmla="*/ 2147483646 h 51"/>
              <a:gd name="T14" fmla="*/ 2147483646 w 23"/>
              <a:gd name="T15" fmla="*/ 2147483646 h 51"/>
              <a:gd name="T16" fmla="*/ 2147483646 w 23"/>
              <a:gd name="T17" fmla="*/ 2147483646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1"/>
              <a:gd name="T29" fmla="*/ 23 w 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1">
                <a:moveTo>
                  <a:pt x="0" y="0"/>
                </a:moveTo>
                <a:lnTo>
                  <a:pt x="2" y="8"/>
                </a:lnTo>
                <a:lnTo>
                  <a:pt x="4" y="14"/>
                </a:lnTo>
                <a:lnTo>
                  <a:pt x="8" y="20"/>
                </a:lnTo>
                <a:lnTo>
                  <a:pt x="12" y="26"/>
                </a:lnTo>
                <a:lnTo>
                  <a:pt x="14" y="32"/>
                </a:lnTo>
                <a:lnTo>
                  <a:pt x="18" y="38"/>
                </a:lnTo>
                <a:lnTo>
                  <a:pt x="20" y="44"/>
                </a:lnTo>
                <a:lnTo>
                  <a:pt x="22" y="5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702" name="Rectangle 198"/>
          <p:cNvSpPr>
            <a:spLocks noChangeArrowheads="1"/>
          </p:cNvSpPr>
          <p:nvPr/>
        </p:nvSpPr>
        <p:spPr bwMode="auto">
          <a:xfrm>
            <a:off x="8151813" y="25384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03" name="Line 199"/>
          <p:cNvSpPr>
            <a:spLocks noChangeShapeType="1"/>
          </p:cNvSpPr>
          <p:nvPr/>
        </p:nvSpPr>
        <p:spPr bwMode="auto">
          <a:xfrm>
            <a:off x="81581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4" name="Line 200"/>
          <p:cNvSpPr>
            <a:spLocks noChangeShapeType="1"/>
          </p:cNvSpPr>
          <p:nvPr/>
        </p:nvSpPr>
        <p:spPr bwMode="auto">
          <a:xfrm>
            <a:off x="8158163" y="25860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5" name="Line 201"/>
          <p:cNvSpPr>
            <a:spLocks noChangeShapeType="1"/>
          </p:cNvSpPr>
          <p:nvPr/>
        </p:nvSpPr>
        <p:spPr bwMode="auto">
          <a:xfrm flipV="1">
            <a:off x="814387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6" name="Line 202"/>
          <p:cNvSpPr>
            <a:spLocks noChangeShapeType="1"/>
          </p:cNvSpPr>
          <p:nvPr/>
        </p:nvSpPr>
        <p:spPr bwMode="auto">
          <a:xfrm flipV="1">
            <a:off x="820102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7" name="Rectangle 203"/>
          <p:cNvSpPr>
            <a:spLocks noChangeArrowheads="1"/>
          </p:cNvSpPr>
          <p:nvPr/>
        </p:nvSpPr>
        <p:spPr bwMode="auto">
          <a:xfrm>
            <a:off x="8088313" y="248443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08" name="Line 204"/>
          <p:cNvSpPr>
            <a:spLocks noChangeShapeType="1"/>
          </p:cNvSpPr>
          <p:nvPr/>
        </p:nvSpPr>
        <p:spPr bwMode="auto">
          <a:xfrm>
            <a:off x="8094663" y="24780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09" name="Line 205"/>
          <p:cNvSpPr>
            <a:spLocks noChangeShapeType="1"/>
          </p:cNvSpPr>
          <p:nvPr/>
        </p:nvSpPr>
        <p:spPr bwMode="auto">
          <a:xfrm>
            <a:off x="80946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10" name="Line 206"/>
          <p:cNvSpPr>
            <a:spLocks noChangeShapeType="1"/>
          </p:cNvSpPr>
          <p:nvPr/>
        </p:nvSpPr>
        <p:spPr bwMode="auto">
          <a:xfrm flipV="1">
            <a:off x="808037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11" name="Line 207"/>
          <p:cNvSpPr>
            <a:spLocks noChangeShapeType="1"/>
          </p:cNvSpPr>
          <p:nvPr/>
        </p:nvSpPr>
        <p:spPr bwMode="auto">
          <a:xfrm flipV="1">
            <a:off x="813752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12" name="Line 208"/>
          <p:cNvSpPr>
            <a:spLocks noChangeShapeType="1"/>
          </p:cNvSpPr>
          <p:nvPr/>
        </p:nvSpPr>
        <p:spPr bwMode="auto">
          <a:xfrm>
            <a:off x="5343525" y="23209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13" name="Rectangle 209"/>
          <p:cNvSpPr>
            <a:spLocks noChangeArrowheads="1"/>
          </p:cNvSpPr>
          <p:nvPr/>
        </p:nvSpPr>
        <p:spPr bwMode="auto">
          <a:xfrm>
            <a:off x="1000125" y="3629025"/>
            <a:ext cx="155575"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4" name="Rectangle 210"/>
          <p:cNvSpPr>
            <a:spLocks noChangeArrowheads="1"/>
          </p:cNvSpPr>
          <p:nvPr/>
        </p:nvSpPr>
        <p:spPr bwMode="auto">
          <a:xfrm>
            <a:off x="6010275" y="3651250"/>
            <a:ext cx="193675" cy="195263"/>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5" name="Rectangle 211"/>
          <p:cNvSpPr>
            <a:spLocks noChangeArrowheads="1"/>
          </p:cNvSpPr>
          <p:nvPr/>
        </p:nvSpPr>
        <p:spPr bwMode="auto">
          <a:xfrm>
            <a:off x="7597775" y="2638425"/>
            <a:ext cx="95250" cy="16033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6" name="Rectangle 212"/>
          <p:cNvSpPr>
            <a:spLocks noChangeArrowheads="1"/>
          </p:cNvSpPr>
          <p:nvPr/>
        </p:nvSpPr>
        <p:spPr bwMode="auto">
          <a:xfrm>
            <a:off x="7691438" y="2765425"/>
            <a:ext cx="134937" cy="147638"/>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7" name="Rectangle 213"/>
          <p:cNvSpPr>
            <a:spLocks noChangeArrowheads="1"/>
          </p:cNvSpPr>
          <p:nvPr/>
        </p:nvSpPr>
        <p:spPr bwMode="auto">
          <a:xfrm>
            <a:off x="977900" y="3746500"/>
            <a:ext cx="104775"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8" name="Rectangle 214"/>
          <p:cNvSpPr>
            <a:spLocks noChangeArrowheads="1"/>
          </p:cNvSpPr>
          <p:nvPr/>
        </p:nvSpPr>
        <p:spPr bwMode="auto">
          <a:xfrm>
            <a:off x="1098550" y="374967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19" name="Rectangle 215"/>
          <p:cNvSpPr>
            <a:spLocks noChangeArrowheads="1"/>
          </p:cNvSpPr>
          <p:nvPr/>
        </p:nvSpPr>
        <p:spPr bwMode="auto">
          <a:xfrm>
            <a:off x="1041400" y="371792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20" name="Rectangle 216"/>
          <p:cNvSpPr>
            <a:spLocks noChangeArrowheads="1"/>
          </p:cNvSpPr>
          <p:nvPr/>
        </p:nvSpPr>
        <p:spPr bwMode="auto">
          <a:xfrm>
            <a:off x="977900" y="3733800"/>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21" name="Rectangle 217"/>
          <p:cNvSpPr>
            <a:spLocks noChangeArrowheads="1"/>
          </p:cNvSpPr>
          <p:nvPr/>
        </p:nvSpPr>
        <p:spPr bwMode="auto">
          <a:xfrm>
            <a:off x="1054100" y="37814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22" name="Freeform 218"/>
          <p:cNvSpPr>
            <a:spLocks/>
          </p:cNvSpPr>
          <p:nvPr/>
        </p:nvSpPr>
        <p:spPr bwMode="auto">
          <a:xfrm>
            <a:off x="962025" y="3717925"/>
            <a:ext cx="106363" cy="26988"/>
          </a:xfrm>
          <a:custGeom>
            <a:avLst/>
            <a:gdLst>
              <a:gd name="T0" fmla="*/ 0 w 67"/>
              <a:gd name="T1" fmla="*/ 0 h 17"/>
              <a:gd name="T2" fmla="*/ 2147483646 w 67"/>
              <a:gd name="T3" fmla="*/ 2147483646 h 17"/>
              <a:gd name="T4" fmla="*/ 2147483646 w 67"/>
              <a:gd name="T5" fmla="*/ 2147483646 h 17"/>
              <a:gd name="T6" fmla="*/ 2147483646 w 67"/>
              <a:gd name="T7" fmla="*/ 2147483646 h 17"/>
              <a:gd name="T8" fmla="*/ 0 60000 65536"/>
              <a:gd name="T9" fmla="*/ 0 60000 65536"/>
              <a:gd name="T10" fmla="*/ 0 60000 65536"/>
              <a:gd name="T11" fmla="*/ 0 60000 65536"/>
              <a:gd name="T12" fmla="*/ 0 w 67"/>
              <a:gd name="T13" fmla="*/ 0 h 17"/>
              <a:gd name="T14" fmla="*/ 67 w 67"/>
              <a:gd name="T15" fmla="*/ 17 h 17"/>
            </a:gdLst>
            <a:ahLst/>
            <a:cxnLst>
              <a:cxn ang="T8">
                <a:pos x="T0" y="T1"/>
              </a:cxn>
              <a:cxn ang="T9">
                <a:pos x="T2" y="T3"/>
              </a:cxn>
              <a:cxn ang="T10">
                <a:pos x="T4" y="T5"/>
              </a:cxn>
              <a:cxn ang="T11">
                <a:pos x="T6" y="T7"/>
              </a:cxn>
            </a:cxnLst>
            <a:rect l="T12" t="T13" r="T14" b="T15"/>
            <a:pathLst>
              <a:path w="67" h="17">
                <a:moveTo>
                  <a:pt x="0" y="0"/>
                </a:moveTo>
                <a:lnTo>
                  <a:pt x="30" y="6"/>
                </a:lnTo>
                <a:lnTo>
                  <a:pt x="66" y="1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723" name="Rectangle 219"/>
          <p:cNvSpPr>
            <a:spLocks noChangeArrowheads="1"/>
          </p:cNvSpPr>
          <p:nvPr/>
        </p:nvSpPr>
        <p:spPr bwMode="auto">
          <a:xfrm>
            <a:off x="1054100" y="3759200"/>
            <a:ext cx="44450" cy="444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24" name="Freeform 220"/>
          <p:cNvSpPr>
            <a:spLocks/>
          </p:cNvSpPr>
          <p:nvPr/>
        </p:nvSpPr>
        <p:spPr bwMode="auto">
          <a:xfrm>
            <a:off x="1016000" y="3733800"/>
            <a:ext cx="150813" cy="87313"/>
          </a:xfrm>
          <a:custGeom>
            <a:avLst/>
            <a:gdLst>
              <a:gd name="T0" fmla="*/ 0 w 95"/>
              <a:gd name="T1" fmla="*/ 0 h 55"/>
              <a:gd name="T2" fmla="*/ 2147483646 w 95"/>
              <a:gd name="T3" fmla="*/ 0 h 55"/>
              <a:gd name="T4" fmla="*/ 2147483646 w 95"/>
              <a:gd name="T5" fmla="*/ 2147483646 h 55"/>
              <a:gd name="T6" fmla="*/ 2147483646 w 95"/>
              <a:gd name="T7" fmla="*/ 2147483646 h 55"/>
              <a:gd name="T8" fmla="*/ 2147483646 w 95"/>
              <a:gd name="T9" fmla="*/ 2147483646 h 55"/>
              <a:gd name="T10" fmla="*/ 2147483646 w 95"/>
              <a:gd name="T11" fmla="*/ 2147483646 h 55"/>
              <a:gd name="T12" fmla="*/ 2147483646 w 95"/>
              <a:gd name="T13" fmla="*/ 2147483646 h 55"/>
              <a:gd name="T14" fmla="*/ 2147483646 w 95"/>
              <a:gd name="T15" fmla="*/ 2147483646 h 55"/>
              <a:gd name="T16" fmla="*/ 2147483646 w 95"/>
              <a:gd name="T17" fmla="*/ 2147483646 h 55"/>
              <a:gd name="T18" fmla="*/ 2147483646 w 95"/>
              <a:gd name="T19" fmla="*/ 2147483646 h 55"/>
              <a:gd name="T20" fmla="*/ 2147483646 w 95"/>
              <a:gd name="T21" fmla="*/ 2147483646 h 55"/>
              <a:gd name="T22" fmla="*/ 2147483646 w 95"/>
              <a:gd name="T23" fmla="*/ 2147483646 h 55"/>
              <a:gd name="T24" fmla="*/ 2147483646 w 95"/>
              <a:gd name="T25" fmla="*/ 2147483646 h 55"/>
              <a:gd name="T26" fmla="*/ 2147483646 w 95"/>
              <a:gd name="T27" fmla="*/ 2147483646 h 55"/>
              <a:gd name="T28" fmla="*/ 2147483646 w 95"/>
              <a:gd name="T29" fmla="*/ 2147483646 h 55"/>
              <a:gd name="T30" fmla="*/ 2147483646 w 95"/>
              <a:gd name="T31" fmla="*/ 2147483646 h 55"/>
              <a:gd name="T32" fmla="*/ 2147483646 w 95"/>
              <a:gd name="T33" fmla="*/ 2147483646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
              <a:gd name="T52" fmla="*/ 0 h 55"/>
              <a:gd name="T53" fmla="*/ 95 w 9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 h="55">
                <a:moveTo>
                  <a:pt x="0" y="0"/>
                </a:moveTo>
                <a:lnTo>
                  <a:pt x="10" y="0"/>
                </a:lnTo>
                <a:lnTo>
                  <a:pt x="16" y="2"/>
                </a:lnTo>
                <a:lnTo>
                  <a:pt x="22" y="4"/>
                </a:lnTo>
                <a:lnTo>
                  <a:pt x="28" y="8"/>
                </a:lnTo>
                <a:lnTo>
                  <a:pt x="34" y="12"/>
                </a:lnTo>
                <a:lnTo>
                  <a:pt x="40" y="14"/>
                </a:lnTo>
                <a:lnTo>
                  <a:pt x="46" y="18"/>
                </a:lnTo>
                <a:lnTo>
                  <a:pt x="52" y="22"/>
                </a:lnTo>
                <a:lnTo>
                  <a:pt x="58" y="26"/>
                </a:lnTo>
                <a:lnTo>
                  <a:pt x="64" y="28"/>
                </a:lnTo>
                <a:lnTo>
                  <a:pt x="70" y="32"/>
                </a:lnTo>
                <a:lnTo>
                  <a:pt x="76" y="34"/>
                </a:lnTo>
                <a:lnTo>
                  <a:pt x="82" y="38"/>
                </a:lnTo>
                <a:lnTo>
                  <a:pt x="84" y="44"/>
                </a:lnTo>
                <a:lnTo>
                  <a:pt x="88" y="50"/>
                </a:lnTo>
                <a:lnTo>
                  <a:pt x="94" y="5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1725" name="Rectangle 221"/>
          <p:cNvSpPr>
            <a:spLocks noChangeArrowheads="1"/>
          </p:cNvSpPr>
          <p:nvPr/>
        </p:nvSpPr>
        <p:spPr bwMode="auto">
          <a:xfrm>
            <a:off x="1076325" y="3679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26" name="Line 222"/>
          <p:cNvSpPr>
            <a:spLocks noChangeShapeType="1"/>
          </p:cNvSpPr>
          <p:nvPr/>
        </p:nvSpPr>
        <p:spPr bwMode="auto">
          <a:xfrm>
            <a:off x="1082675" y="3673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27" name="Line 223"/>
          <p:cNvSpPr>
            <a:spLocks noChangeShapeType="1"/>
          </p:cNvSpPr>
          <p:nvPr/>
        </p:nvSpPr>
        <p:spPr bwMode="auto">
          <a:xfrm>
            <a:off x="1082675"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28" name="Line 224"/>
          <p:cNvSpPr>
            <a:spLocks noChangeShapeType="1"/>
          </p:cNvSpPr>
          <p:nvPr/>
        </p:nvSpPr>
        <p:spPr bwMode="auto">
          <a:xfrm flipV="1">
            <a:off x="106838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29" name="Line 225"/>
          <p:cNvSpPr>
            <a:spLocks noChangeShapeType="1"/>
          </p:cNvSpPr>
          <p:nvPr/>
        </p:nvSpPr>
        <p:spPr bwMode="auto">
          <a:xfrm flipV="1">
            <a:off x="112553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0" name="Rectangle 226"/>
          <p:cNvSpPr>
            <a:spLocks noChangeArrowheads="1"/>
          </p:cNvSpPr>
          <p:nvPr/>
        </p:nvSpPr>
        <p:spPr bwMode="auto">
          <a:xfrm>
            <a:off x="6108700" y="3733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31" name="Line 227"/>
          <p:cNvSpPr>
            <a:spLocks noChangeShapeType="1"/>
          </p:cNvSpPr>
          <p:nvPr/>
        </p:nvSpPr>
        <p:spPr bwMode="auto">
          <a:xfrm>
            <a:off x="6115050"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2" name="Line 228"/>
          <p:cNvSpPr>
            <a:spLocks noChangeShapeType="1"/>
          </p:cNvSpPr>
          <p:nvPr/>
        </p:nvSpPr>
        <p:spPr bwMode="auto">
          <a:xfrm>
            <a:off x="6115050" y="3781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3" name="Line 229"/>
          <p:cNvSpPr>
            <a:spLocks noChangeShapeType="1"/>
          </p:cNvSpPr>
          <p:nvPr/>
        </p:nvSpPr>
        <p:spPr bwMode="auto">
          <a:xfrm flipV="1">
            <a:off x="610076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4" name="Line 230"/>
          <p:cNvSpPr>
            <a:spLocks noChangeShapeType="1"/>
          </p:cNvSpPr>
          <p:nvPr/>
        </p:nvSpPr>
        <p:spPr bwMode="auto">
          <a:xfrm flipV="1">
            <a:off x="615791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5" name="Rectangle 231"/>
          <p:cNvSpPr>
            <a:spLocks noChangeArrowheads="1"/>
          </p:cNvSpPr>
          <p:nvPr/>
        </p:nvSpPr>
        <p:spPr bwMode="auto">
          <a:xfrm>
            <a:off x="962025" y="3616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36" name="Line 232"/>
          <p:cNvSpPr>
            <a:spLocks noChangeShapeType="1"/>
          </p:cNvSpPr>
          <p:nvPr/>
        </p:nvSpPr>
        <p:spPr bwMode="auto">
          <a:xfrm>
            <a:off x="968375" y="3609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7" name="Line 233"/>
          <p:cNvSpPr>
            <a:spLocks noChangeShapeType="1"/>
          </p:cNvSpPr>
          <p:nvPr/>
        </p:nvSpPr>
        <p:spPr bwMode="auto">
          <a:xfrm>
            <a:off x="968375" y="3663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8" name="Line 234"/>
          <p:cNvSpPr>
            <a:spLocks noChangeShapeType="1"/>
          </p:cNvSpPr>
          <p:nvPr/>
        </p:nvSpPr>
        <p:spPr bwMode="auto">
          <a:xfrm flipV="1">
            <a:off x="95408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39" name="Line 235"/>
          <p:cNvSpPr>
            <a:spLocks noChangeShapeType="1"/>
          </p:cNvSpPr>
          <p:nvPr/>
        </p:nvSpPr>
        <p:spPr bwMode="auto">
          <a:xfrm flipV="1">
            <a:off x="101123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0" name="Rectangle 236"/>
          <p:cNvSpPr>
            <a:spLocks noChangeArrowheads="1"/>
          </p:cNvSpPr>
          <p:nvPr/>
        </p:nvSpPr>
        <p:spPr bwMode="auto">
          <a:xfrm>
            <a:off x="1133475" y="373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41" name="Line 237"/>
          <p:cNvSpPr>
            <a:spLocks noChangeShapeType="1"/>
          </p:cNvSpPr>
          <p:nvPr/>
        </p:nvSpPr>
        <p:spPr bwMode="auto">
          <a:xfrm>
            <a:off x="1139825" y="373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2" name="Line 238"/>
          <p:cNvSpPr>
            <a:spLocks noChangeShapeType="1"/>
          </p:cNvSpPr>
          <p:nvPr/>
        </p:nvSpPr>
        <p:spPr bwMode="auto">
          <a:xfrm>
            <a:off x="1139825"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3" name="Line 239"/>
          <p:cNvSpPr>
            <a:spLocks noChangeShapeType="1"/>
          </p:cNvSpPr>
          <p:nvPr/>
        </p:nvSpPr>
        <p:spPr bwMode="auto">
          <a:xfrm flipV="1">
            <a:off x="112553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4" name="Line 240"/>
          <p:cNvSpPr>
            <a:spLocks noChangeShapeType="1"/>
          </p:cNvSpPr>
          <p:nvPr/>
        </p:nvSpPr>
        <p:spPr bwMode="auto">
          <a:xfrm flipV="1">
            <a:off x="118268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5" name="Rectangle 241"/>
          <p:cNvSpPr>
            <a:spLocks noChangeArrowheads="1"/>
          </p:cNvSpPr>
          <p:nvPr/>
        </p:nvSpPr>
        <p:spPr bwMode="auto">
          <a:xfrm>
            <a:off x="7673975" y="2667000"/>
            <a:ext cx="60325" cy="1016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46" name="Line 242"/>
          <p:cNvSpPr>
            <a:spLocks noChangeShapeType="1"/>
          </p:cNvSpPr>
          <p:nvPr/>
        </p:nvSpPr>
        <p:spPr bwMode="auto">
          <a:xfrm>
            <a:off x="7591425" y="2632075"/>
            <a:ext cx="114300"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7" name="Rectangle 243"/>
          <p:cNvSpPr>
            <a:spLocks noChangeArrowheads="1"/>
          </p:cNvSpPr>
          <p:nvPr/>
        </p:nvSpPr>
        <p:spPr bwMode="auto">
          <a:xfrm>
            <a:off x="7588250" y="2727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48" name="Line 244"/>
          <p:cNvSpPr>
            <a:spLocks noChangeShapeType="1"/>
          </p:cNvSpPr>
          <p:nvPr/>
        </p:nvSpPr>
        <p:spPr bwMode="auto">
          <a:xfrm>
            <a:off x="7594600" y="2720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49" name="Line 245"/>
          <p:cNvSpPr>
            <a:spLocks noChangeShapeType="1"/>
          </p:cNvSpPr>
          <p:nvPr/>
        </p:nvSpPr>
        <p:spPr bwMode="auto">
          <a:xfrm>
            <a:off x="7594600" y="2774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0" name="Line 246"/>
          <p:cNvSpPr>
            <a:spLocks noChangeShapeType="1"/>
          </p:cNvSpPr>
          <p:nvPr/>
        </p:nvSpPr>
        <p:spPr bwMode="auto">
          <a:xfrm flipV="1">
            <a:off x="758031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1" name="Line 247"/>
          <p:cNvSpPr>
            <a:spLocks noChangeShapeType="1"/>
          </p:cNvSpPr>
          <p:nvPr/>
        </p:nvSpPr>
        <p:spPr bwMode="auto">
          <a:xfrm flipV="1">
            <a:off x="763746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2" name="Rectangle 248"/>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53" name="Line 249"/>
          <p:cNvSpPr>
            <a:spLocks noChangeShapeType="1"/>
          </p:cNvSpPr>
          <p:nvPr/>
        </p:nvSpPr>
        <p:spPr bwMode="auto">
          <a:xfrm>
            <a:off x="7569200"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4" name="Line 250"/>
          <p:cNvSpPr>
            <a:spLocks noChangeShapeType="1"/>
          </p:cNvSpPr>
          <p:nvPr/>
        </p:nvSpPr>
        <p:spPr bwMode="auto">
          <a:xfrm>
            <a:off x="7569200"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5" name="Line 251"/>
          <p:cNvSpPr>
            <a:spLocks noChangeShapeType="1"/>
          </p:cNvSpPr>
          <p:nvPr/>
        </p:nvSpPr>
        <p:spPr bwMode="auto">
          <a:xfrm flipV="1">
            <a:off x="755491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6" name="Line 252"/>
          <p:cNvSpPr>
            <a:spLocks noChangeShapeType="1"/>
          </p:cNvSpPr>
          <p:nvPr/>
        </p:nvSpPr>
        <p:spPr bwMode="auto">
          <a:xfrm flipV="1">
            <a:off x="761206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7" name="Rectangle 253"/>
          <p:cNvSpPr>
            <a:spLocks noChangeArrowheads="1"/>
          </p:cNvSpPr>
          <p:nvPr/>
        </p:nvSpPr>
        <p:spPr bwMode="auto">
          <a:xfrm>
            <a:off x="7870825" y="26860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58" name="Line 254"/>
          <p:cNvSpPr>
            <a:spLocks noChangeShapeType="1"/>
          </p:cNvSpPr>
          <p:nvPr/>
        </p:nvSpPr>
        <p:spPr bwMode="auto">
          <a:xfrm>
            <a:off x="7877175" y="2679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59" name="Line 255"/>
          <p:cNvSpPr>
            <a:spLocks noChangeShapeType="1"/>
          </p:cNvSpPr>
          <p:nvPr/>
        </p:nvSpPr>
        <p:spPr bwMode="auto">
          <a:xfrm>
            <a:off x="7877175" y="2733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0" name="Line 256"/>
          <p:cNvSpPr>
            <a:spLocks noChangeShapeType="1"/>
          </p:cNvSpPr>
          <p:nvPr/>
        </p:nvSpPr>
        <p:spPr bwMode="auto">
          <a:xfrm flipV="1">
            <a:off x="786288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1" name="Line 257"/>
          <p:cNvSpPr>
            <a:spLocks noChangeShapeType="1"/>
          </p:cNvSpPr>
          <p:nvPr/>
        </p:nvSpPr>
        <p:spPr bwMode="auto">
          <a:xfrm flipV="1">
            <a:off x="792003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2" name="Rectangle 258"/>
          <p:cNvSpPr>
            <a:spLocks noChangeArrowheads="1"/>
          </p:cNvSpPr>
          <p:nvPr/>
        </p:nvSpPr>
        <p:spPr bwMode="auto">
          <a:xfrm>
            <a:off x="7667625" y="2701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63" name="Line 259"/>
          <p:cNvSpPr>
            <a:spLocks noChangeShapeType="1"/>
          </p:cNvSpPr>
          <p:nvPr/>
        </p:nvSpPr>
        <p:spPr bwMode="auto">
          <a:xfrm>
            <a:off x="7673975" y="2695575"/>
            <a:ext cx="444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4" name="Line 260"/>
          <p:cNvSpPr>
            <a:spLocks noChangeShapeType="1"/>
          </p:cNvSpPr>
          <p:nvPr/>
        </p:nvSpPr>
        <p:spPr bwMode="auto">
          <a:xfrm>
            <a:off x="7673975" y="2749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5" name="Line 261"/>
          <p:cNvSpPr>
            <a:spLocks noChangeShapeType="1"/>
          </p:cNvSpPr>
          <p:nvPr/>
        </p:nvSpPr>
        <p:spPr bwMode="auto">
          <a:xfrm flipV="1">
            <a:off x="765968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6" name="Line 262"/>
          <p:cNvSpPr>
            <a:spLocks noChangeShapeType="1"/>
          </p:cNvSpPr>
          <p:nvPr/>
        </p:nvSpPr>
        <p:spPr bwMode="auto">
          <a:xfrm flipV="1">
            <a:off x="771683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7" name="Rectangle 263"/>
          <p:cNvSpPr>
            <a:spLocks noChangeArrowheads="1"/>
          </p:cNvSpPr>
          <p:nvPr/>
        </p:nvSpPr>
        <p:spPr bwMode="auto">
          <a:xfrm>
            <a:off x="7400925" y="2946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68" name="Line 264"/>
          <p:cNvSpPr>
            <a:spLocks noChangeShapeType="1"/>
          </p:cNvSpPr>
          <p:nvPr/>
        </p:nvSpPr>
        <p:spPr bwMode="auto">
          <a:xfrm>
            <a:off x="7407275" y="2940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69" name="Line 265"/>
          <p:cNvSpPr>
            <a:spLocks noChangeShapeType="1"/>
          </p:cNvSpPr>
          <p:nvPr/>
        </p:nvSpPr>
        <p:spPr bwMode="auto">
          <a:xfrm>
            <a:off x="7407275"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0" name="Line 266"/>
          <p:cNvSpPr>
            <a:spLocks noChangeShapeType="1"/>
          </p:cNvSpPr>
          <p:nvPr/>
        </p:nvSpPr>
        <p:spPr bwMode="auto">
          <a:xfrm flipV="1">
            <a:off x="739298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1" name="Line 267"/>
          <p:cNvSpPr>
            <a:spLocks noChangeShapeType="1"/>
          </p:cNvSpPr>
          <p:nvPr/>
        </p:nvSpPr>
        <p:spPr bwMode="auto">
          <a:xfrm flipV="1">
            <a:off x="745013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2" name="Rectangle 268"/>
          <p:cNvSpPr>
            <a:spLocks noChangeArrowheads="1"/>
          </p:cNvSpPr>
          <p:nvPr/>
        </p:nvSpPr>
        <p:spPr bwMode="auto">
          <a:xfrm>
            <a:off x="7705725" y="26416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73" name="Line 269"/>
          <p:cNvSpPr>
            <a:spLocks noChangeShapeType="1"/>
          </p:cNvSpPr>
          <p:nvPr/>
        </p:nvSpPr>
        <p:spPr bwMode="auto">
          <a:xfrm>
            <a:off x="7712075" y="2635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4" name="Line 270"/>
          <p:cNvSpPr>
            <a:spLocks noChangeShapeType="1"/>
          </p:cNvSpPr>
          <p:nvPr/>
        </p:nvSpPr>
        <p:spPr bwMode="auto">
          <a:xfrm>
            <a:off x="7712075" y="2689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5" name="Line 271"/>
          <p:cNvSpPr>
            <a:spLocks noChangeShapeType="1"/>
          </p:cNvSpPr>
          <p:nvPr/>
        </p:nvSpPr>
        <p:spPr bwMode="auto">
          <a:xfrm flipV="1">
            <a:off x="769778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6" name="Line 272"/>
          <p:cNvSpPr>
            <a:spLocks noChangeShapeType="1"/>
          </p:cNvSpPr>
          <p:nvPr/>
        </p:nvSpPr>
        <p:spPr bwMode="auto">
          <a:xfrm flipV="1">
            <a:off x="775493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7" name="Rectangle 273"/>
          <p:cNvSpPr>
            <a:spLocks noChangeArrowheads="1"/>
          </p:cNvSpPr>
          <p:nvPr/>
        </p:nvSpPr>
        <p:spPr bwMode="auto">
          <a:xfrm>
            <a:off x="7673975" y="27654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78" name="Line 274"/>
          <p:cNvSpPr>
            <a:spLocks noChangeShapeType="1"/>
          </p:cNvSpPr>
          <p:nvPr/>
        </p:nvSpPr>
        <p:spPr bwMode="auto">
          <a:xfrm>
            <a:off x="7680325" y="2759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79" name="Line 275"/>
          <p:cNvSpPr>
            <a:spLocks noChangeShapeType="1"/>
          </p:cNvSpPr>
          <p:nvPr/>
        </p:nvSpPr>
        <p:spPr bwMode="auto">
          <a:xfrm>
            <a:off x="7680325"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0" name="Line 276"/>
          <p:cNvSpPr>
            <a:spLocks noChangeShapeType="1"/>
          </p:cNvSpPr>
          <p:nvPr/>
        </p:nvSpPr>
        <p:spPr bwMode="auto">
          <a:xfrm flipV="1">
            <a:off x="766603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1" name="Line 277"/>
          <p:cNvSpPr>
            <a:spLocks noChangeShapeType="1"/>
          </p:cNvSpPr>
          <p:nvPr/>
        </p:nvSpPr>
        <p:spPr bwMode="auto">
          <a:xfrm flipV="1">
            <a:off x="772318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2" name="Rectangle 278"/>
          <p:cNvSpPr>
            <a:spLocks noChangeArrowheads="1"/>
          </p:cNvSpPr>
          <p:nvPr/>
        </p:nvSpPr>
        <p:spPr bwMode="auto">
          <a:xfrm>
            <a:off x="7286625" y="4083050"/>
            <a:ext cx="1762125" cy="13652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83" name="Rectangle 279"/>
          <p:cNvSpPr>
            <a:spLocks noChangeArrowheads="1"/>
          </p:cNvSpPr>
          <p:nvPr/>
        </p:nvSpPr>
        <p:spPr bwMode="auto">
          <a:xfrm>
            <a:off x="5832475" y="2887663"/>
            <a:ext cx="25400" cy="1095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84" name="Rectangle 280"/>
          <p:cNvSpPr>
            <a:spLocks noChangeArrowheads="1"/>
          </p:cNvSpPr>
          <p:nvPr/>
        </p:nvSpPr>
        <p:spPr bwMode="auto">
          <a:xfrm>
            <a:off x="7651750" y="3962400"/>
            <a:ext cx="1292225" cy="584200"/>
          </a:xfrm>
          <a:prstGeom prst="rect">
            <a:avLst/>
          </a:prstGeom>
          <a:solidFill>
            <a:schemeClr val="bg2"/>
          </a:solidFill>
          <a:ln w="254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85" name="Rectangle 281"/>
          <p:cNvSpPr>
            <a:spLocks noChangeArrowheads="1"/>
          </p:cNvSpPr>
          <p:nvPr/>
        </p:nvSpPr>
        <p:spPr bwMode="auto">
          <a:xfrm>
            <a:off x="7767638" y="4302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86" name="Line 282"/>
          <p:cNvSpPr>
            <a:spLocks noChangeShapeType="1"/>
          </p:cNvSpPr>
          <p:nvPr/>
        </p:nvSpPr>
        <p:spPr bwMode="auto">
          <a:xfrm>
            <a:off x="7816850" y="4086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7" name="Line 283"/>
          <p:cNvSpPr>
            <a:spLocks noChangeShapeType="1"/>
          </p:cNvSpPr>
          <p:nvPr/>
        </p:nvSpPr>
        <p:spPr bwMode="auto">
          <a:xfrm>
            <a:off x="7816850" y="414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8" name="Line 284"/>
          <p:cNvSpPr>
            <a:spLocks noChangeShapeType="1"/>
          </p:cNvSpPr>
          <p:nvPr/>
        </p:nvSpPr>
        <p:spPr bwMode="auto">
          <a:xfrm flipV="1">
            <a:off x="7802563" y="40846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89" name="Line 285"/>
          <p:cNvSpPr>
            <a:spLocks noChangeShapeType="1"/>
          </p:cNvSpPr>
          <p:nvPr/>
        </p:nvSpPr>
        <p:spPr bwMode="auto">
          <a:xfrm flipV="1">
            <a:off x="7864475" y="40894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1790" name="Rectangle 286"/>
          <p:cNvSpPr>
            <a:spLocks noChangeArrowheads="1"/>
          </p:cNvSpPr>
          <p:nvPr/>
        </p:nvSpPr>
        <p:spPr bwMode="auto">
          <a:xfrm>
            <a:off x="7810500" y="409098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1" name="Rectangle 287"/>
          <p:cNvSpPr>
            <a:spLocks noChangeArrowheads="1"/>
          </p:cNvSpPr>
          <p:nvPr/>
        </p:nvSpPr>
        <p:spPr bwMode="auto">
          <a:xfrm>
            <a:off x="7986713" y="3981450"/>
            <a:ext cx="798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Customer</a:t>
            </a:r>
          </a:p>
        </p:txBody>
      </p:sp>
      <p:sp>
        <p:nvSpPr>
          <p:cNvPr id="21792" name="Rectangle 288"/>
          <p:cNvSpPr>
            <a:spLocks noChangeArrowheads="1"/>
          </p:cNvSpPr>
          <p:nvPr/>
        </p:nvSpPr>
        <p:spPr bwMode="auto">
          <a:xfrm>
            <a:off x="7986713" y="423227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DC</a:t>
            </a:r>
          </a:p>
        </p:txBody>
      </p:sp>
      <p:sp>
        <p:nvSpPr>
          <p:cNvPr id="21793" name="Rectangle 289"/>
          <p:cNvSpPr>
            <a:spLocks noChangeArrowheads="1"/>
          </p:cNvSpPr>
          <p:nvPr/>
        </p:nvSpPr>
        <p:spPr bwMode="auto">
          <a:xfrm>
            <a:off x="6350" y="520700"/>
            <a:ext cx="9118600" cy="501650"/>
          </a:xfrm>
          <a:prstGeom prst="rect">
            <a:avLst/>
          </a:prstGeom>
          <a:solidFill>
            <a:srgbClr val="0000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4" name="Rectangle 290"/>
          <p:cNvSpPr>
            <a:spLocks noChangeArrowheads="1"/>
          </p:cNvSpPr>
          <p:nvPr/>
        </p:nvSpPr>
        <p:spPr bwMode="auto">
          <a:xfrm>
            <a:off x="1588" y="4763"/>
            <a:ext cx="912812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800" dirty="0">
                <a:solidFill>
                  <a:schemeClr val="bg2"/>
                </a:solidFill>
              </a:rPr>
              <a:t>Where inventory needs to be for a next day order response time - typical results --&gt; 13 DCs</a:t>
            </a:r>
          </a:p>
        </p:txBody>
      </p:sp>
      <p:sp>
        <p:nvSpPr>
          <p:cNvPr id="21795" name="Rectangle 291"/>
          <p:cNvSpPr>
            <a:spLocks noChangeArrowheads="1"/>
          </p:cNvSpPr>
          <p:nvPr/>
        </p:nvSpPr>
        <p:spPr bwMode="auto">
          <a:xfrm>
            <a:off x="7043738" y="30575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6" name="Rectangle 292"/>
          <p:cNvSpPr>
            <a:spLocks noChangeArrowheads="1"/>
          </p:cNvSpPr>
          <p:nvPr/>
        </p:nvSpPr>
        <p:spPr bwMode="auto">
          <a:xfrm>
            <a:off x="1049338" y="34893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7" name="Oval 293"/>
          <p:cNvSpPr>
            <a:spLocks noChangeArrowheads="1"/>
          </p:cNvSpPr>
          <p:nvPr/>
        </p:nvSpPr>
        <p:spPr bwMode="auto">
          <a:xfrm>
            <a:off x="2219325" y="21304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8" name="Oval 294"/>
          <p:cNvSpPr>
            <a:spLocks noChangeArrowheads="1"/>
          </p:cNvSpPr>
          <p:nvPr/>
        </p:nvSpPr>
        <p:spPr bwMode="auto">
          <a:xfrm>
            <a:off x="212725" y="26892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799" name="Oval 295"/>
          <p:cNvSpPr>
            <a:spLocks noChangeArrowheads="1"/>
          </p:cNvSpPr>
          <p:nvPr/>
        </p:nvSpPr>
        <p:spPr bwMode="auto">
          <a:xfrm>
            <a:off x="3883025" y="12541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0" name="Oval 296"/>
          <p:cNvSpPr>
            <a:spLocks noChangeArrowheads="1"/>
          </p:cNvSpPr>
          <p:nvPr/>
        </p:nvSpPr>
        <p:spPr bwMode="auto">
          <a:xfrm>
            <a:off x="3260725" y="32607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1" name="Oval 297"/>
          <p:cNvSpPr>
            <a:spLocks noChangeArrowheads="1"/>
          </p:cNvSpPr>
          <p:nvPr/>
        </p:nvSpPr>
        <p:spPr bwMode="auto">
          <a:xfrm>
            <a:off x="4603750" y="180657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2" name="Oval 298"/>
          <p:cNvSpPr>
            <a:spLocks noChangeArrowheads="1"/>
          </p:cNvSpPr>
          <p:nvPr/>
        </p:nvSpPr>
        <p:spPr bwMode="auto">
          <a:xfrm>
            <a:off x="5311775" y="30194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3" name="Oval 299"/>
          <p:cNvSpPr>
            <a:spLocks noChangeArrowheads="1"/>
          </p:cNvSpPr>
          <p:nvPr/>
        </p:nvSpPr>
        <p:spPr bwMode="auto">
          <a:xfrm>
            <a:off x="6194425" y="23209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4" name="Oval 300"/>
          <p:cNvSpPr>
            <a:spLocks noChangeArrowheads="1"/>
          </p:cNvSpPr>
          <p:nvPr/>
        </p:nvSpPr>
        <p:spPr bwMode="auto">
          <a:xfrm>
            <a:off x="6851650" y="180657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5" name="Oval 301"/>
          <p:cNvSpPr>
            <a:spLocks noChangeArrowheads="1"/>
          </p:cNvSpPr>
          <p:nvPr/>
        </p:nvSpPr>
        <p:spPr bwMode="auto">
          <a:xfrm>
            <a:off x="-612775" y="850900"/>
            <a:ext cx="1803400" cy="18034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6" name="Oval 302"/>
          <p:cNvSpPr>
            <a:spLocks noChangeArrowheads="1"/>
          </p:cNvSpPr>
          <p:nvPr/>
        </p:nvSpPr>
        <p:spPr bwMode="auto">
          <a:xfrm>
            <a:off x="-498475" y="2257425"/>
            <a:ext cx="1803400" cy="18034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7" name="Rectangle 303"/>
          <p:cNvSpPr>
            <a:spLocks noChangeArrowheads="1"/>
          </p:cNvSpPr>
          <p:nvPr/>
        </p:nvSpPr>
        <p:spPr bwMode="auto">
          <a:xfrm>
            <a:off x="300038" y="1647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8" name="Rectangle 304"/>
          <p:cNvSpPr>
            <a:spLocks noChangeArrowheads="1"/>
          </p:cNvSpPr>
          <p:nvPr/>
        </p:nvSpPr>
        <p:spPr bwMode="auto">
          <a:xfrm>
            <a:off x="490538" y="30829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09" name="Rectangle 305"/>
          <p:cNvSpPr>
            <a:spLocks noChangeArrowheads="1"/>
          </p:cNvSpPr>
          <p:nvPr/>
        </p:nvSpPr>
        <p:spPr bwMode="auto">
          <a:xfrm>
            <a:off x="4071938" y="3933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0" name="Rectangle 306"/>
          <p:cNvSpPr>
            <a:spLocks noChangeArrowheads="1"/>
          </p:cNvSpPr>
          <p:nvPr/>
        </p:nvSpPr>
        <p:spPr bwMode="auto">
          <a:xfrm>
            <a:off x="3094038" y="2905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1" name="Rectangle 307"/>
          <p:cNvSpPr>
            <a:spLocks noChangeArrowheads="1"/>
          </p:cNvSpPr>
          <p:nvPr/>
        </p:nvSpPr>
        <p:spPr bwMode="auto">
          <a:xfrm>
            <a:off x="4795838" y="19907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2" name="Rectangle 308"/>
          <p:cNvSpPr>
            <a:spLocks noChangeArrowheads="1"/>
          </p:cNvSpPr>
          <p:nvPr/>
        </p:nvSpPr>
        <p:spPr bwMode="auto">
          <a:xfrm>
            <a:off x="6091238" y="37306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3" name="Rectangle 309"/>
          <p:cNvSpPr>
            <a:spLocks noChangeArrowheads="1"/>
          </p:cNvSpPr>
          <p:nvPr/>
        </p:nvSpPr>
        <p:spPr bwMode="auto">
          <a:xfrm>
            <a:off x="5494338" y="2536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4" name="Rectangle 310"/>
          <p:cNvSpPr>
            <a:spLocks noChangeArrowheads="1"/>
          </p:cNvSpPr>
          <p:nvPr/>
        </p:nvSpPr>
        <p:spPr bwMode="auto">
          <a:xfrm>
            <a:off x="4618038" y="2943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5" name="Rectangle 311"/>
          <p:cNvSpPr>
            <a:spLocks noChangeArrowheads="1"/>
          </p:cNvSpPr>
          <p:nvPr/>
        </p:nvSpPr>
        <p:spPr bwMode="auto">
          <a:xfrm>
            <a:off x="7653338" y="26130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6" name="Oval 312"/>
          <p:cNvSpPr>
            <a:spLocks noChangeArrowheads="1"/>
          </p:cNvSpPr>
          <p:nvPr/>
        </p:nvSpPr>
        <p:spPr bwMode="auto">
          <a:xfrm>
            <a:off x="3806825" y="21304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7" name="Oval 313"/>
          <p:cNvSpPr>
            <a:spLocks noChangeArrowheads="1"/>
          </p:cNvSpPr>
          <p:nvPr/>
        </p:nvSpPr>
        <p:spPr bwMode="auto">
          <a:xfrm>
            <a:off x="5832475" y="395922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8" name="Rectangle 314"/>
          <p:cNvSpPr>
            <a:spLocks noChangeArrowheads="1"/>
          </p:cNvSpPr>
          <p:nvPr/>
        </p:nvSpPr>
        <p:spPr bwMode="auto">
          <a:xfrm>
            <a:off x="6611938" y="46704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19" name="Oval 315"/>
          <p:cNvSpPr>
            <a:spLocks noChangeArrowheads="1"/>
          </p:cNvSpPr>
          <p:nvPr/>
        </p:nvSpPr>
        <p:spPr bwMode="auto">
          <a:xfrm>
            <a:off x="1038225" y="1882775"/>
            <a:ext cx="1765300" cy="176530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1820" name="Rectangle 316"/>
          <p:cNvSpPr>
            <a:spLocks noChangeArrowheads="1"/>
          </p:cNvSpPr>
          <p:nvPr/>
        </p:nvSpPr>
        <p:spPr bwMode="auto">
          <a:xfrm>
            <a:off x="1912938" y="265747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Tree>
    <p:extLst>
      <p:ext uri="{BB962C8B-B14F-4D97-AF65-F5344CB8AC3E}">
        <p14:creationId xmlns:p14="http://schemas.microsoft.com/office/powerpoint/2010/main" val="56473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381000" y="266700"/>
            <a:ext cx="7772400" cy="552450"/>
          </a:xfrm>
        </p:spPr>
        <p:txBody>
          <a:bodyPr/>
          <a:lstStyle/>
          <a:p>
            <a:endParaRPr lang="en-US" altLang="en-US" dirty="0"/>
          </a:p>
        </p:txBody>
      </p:sp>
      <p:sp>
        <p:nvSpPr>
          <p:cNvPr id="23555" name="Rectangle 1027"/>
          <p:cNvSpPr>
            <a:spLocks noGrp="1" noChangeArrowheads="1"/>
          </p:cNvSpPr>
          <p:nvPr>
            <p:ph type="body" idx="1"/>
          </p:nvPr>
        </p:nvSpPr>
        <p:spPr/>
        <p:txBody>
          <a:bodyPr/>
          <a:lstStyle/>
          <a:p>
            <a:endParaRPr lang="en-US" altLang="en-US" dirty="0"/>
          </a:p>
        </p:txBody>
      </p:sp>
      <p:pic>
        <p:nvPicPr>
          <p:cNvPr id="23556" name="Picture 1028"/>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3175"/>
            <a:ext cx="9137650" cy="6845300"/>
          </a:xfrm>
          <a:prstGeom prst="rect">
            <a:avLst/>
          </a:prstGeom>
          <a:noFill/>
          <a:ln w="127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23557" name="Rectangle 1029"/>
          <p:cNvSpPr>
            <a:spLocks noChangeArrowheads="1"/>
          </p:cNvSpPr>
          <p:nvPr/>
        </p:nvSpPr>
        <p:spPr bwMode="auto">
          <a:xfrm>
            <a:off x="0" y="0"/>
            <a:ext cx="9131300" cy="54927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58" name="Rectangle 1030"/>
          <p:cNvSpPr>
            <a:spLocks noChangeArrowheads="1"/>
          </p:cNvSpPr>
          <p:nvPr/>
        </p:nvSpPr>
        <p:spPr bwMode="auto">
          <a:xfrm>
            <a:off x="4370388" y="4267200"/>
            <a:ext cx="179387"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59" name="Rectangle 1031"/>
          <p:cNvSpPr>
            <a:spLocks noChangeArrowheads="1"/>
          </p:cNvSpPr>
          <p:nvPr/>
        </p:nvSpPr>
        <p:spPr bwMode="auto">
          <a:xfrm>
            <a:off x="5191125"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60" name="Line 1032"/>
          <p:cNvSpPr>
            <a:spLocks noChangeShapeType="1"/>
          </p:cNvSpPr>
          <p:nvPr/>
        </p:nvSpPr>
        <p:spPr bwMode="auto">
          <a:xfrm>
            <a:off x="5197475"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1" name="Line 1033"/>
          <p:cNvSpPr>
            <a:spLocks noChangeShapeType="1"/>
          </p:cNvSpPr>
          <p:nvPr/>
        </p:nvSpPr>
        <p:spPr bwMode="auto">
          <a:xfrm>
            <a:off x="5197475"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2" name="Line 1034"/>
          <p:cNvSpPr>
            <a:spLocks noChangeShapeType="1"/>
          </p:cNvSpPr>
          <p:nvPr/>
        </p:nvSpPr>
        <p:spPr bwMode="auto">
          <a:xfrm flipV="1">
            <a:off x="518318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3" name="Line 1035"/>
          <p:cNvSpPr>
            <a:spLocks noChangeShapeType="1"/>
          </p:cNvSpPr>
          <p:nvPr/>
        </p:nvSpPr>
        <p:spPr bwMode="auto">
          <a:xfrm flipV="1">
            <a:off x="5240338"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4" name="Rectangle 1036"/>
          <p:cNvSpPr>
            <a:spLocks noChangeArrowheads="1"/>
          </p:cNvSpPr>
          <p:nvPr/>
        </p:nvSpPr>
        <p:spPr bwMode="auto">
          <a:xfrm>
            <a:off x="6410325" y="44386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65" name="Line 1037"/>
          <p:cNvSpPr>
            <a:spLocks noChangeShapeType="1"/>
          </p:cNvSpPr>
          <p:nvPr/>
        </p:nvSpPr>
        <p:spPr bwMode="auto">
          <a:xfrm>
            <a:off x="6416675" y="4432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6" name="Line 1038"/>
          <p:cNvSpPr>
            <a:spLocks noChangeShapeType="1"/>
          </p:cNvSpPr>
          <p:nvPr/>
        </p:nvSpPr>
        <p:spPr bwMode="auto">
          <a:xfrm>
            <a:off x="6416675" y="4486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7" name="Line 1039"/>
          <p:cNvSpPr>
            <a:spLocks noChangeShapeType="1"/>
          </p:cNvSpPr>
          <p:nvPr/>
        </p:nvSpPr>
        <p:spPr bwMode="auto">
          <a:xfrm flipV="1">
            <a:off x="640238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8" name="Line 1040"/>
          <p:cNvSpPr>
            <a:spLocks noChangeShapeType="1"/>
          </p:cNvSpPr>
          <p:nvPr/>
        </p:nvSpPr>
        <p:spPr bwMode="auto">
          <a:xfrm flipV="1">
            <a:off x="6459538" y="44307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69" name="Rectangle 1041"/>
          <p:cNvSpPr>
            <a:spLocks noChangeArrowheads="1"/>
          </p:cNvSpPr>
          <p:nvPr/>
        </p:nvSpPr>
        <p:spPr bwMode="auto">
          <a:xfrm>
            <a:off x="4491038" y="43624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70" name="Line 1042"/>
          <p:cNvSpPr>
            <a:spLocks noChangeShapeType="1"/>
          </p:cNvSpPr>
          <p:nvPr/>
        </p:nvSpPr>
        <p:spPr bwMode="auto">
          <a:xfrm>
            <a:off x="4497388" y="4356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71" name="Line 1043"/>
          <p:cNvSpPr>
            <a:spLocks noChangeShapeType="1"/>
          </p:cNvSpPr>
          <p:nvPr/>
        </p:nvSpPr>
        <p:spPr bwMode="auto">
          <a:xfrm>
            <a:off x="4497388" y="4410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72" name="Line 1044"/>
          <p:cNvSpPr>
            <a:spLocks noChangeShapeType="1"/>
          </p:cNvSpPr>
          <p:nvPr/>
        </p:nvSpPr>
        <p:spPr bwMode="auto">
          <a:xfrm flipV="1">
            <a:off x="448310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73" name="Line 1045"/>
          <p:cNvSpPr>
            <a:spLocks noChangeShapeType="1"/>
          </p:cNvSpPr>
          <p:nvPr/>
        </p:nvSpPr>
        <p:spPr bwMode="auto">
          <a:xfrm flipV="1">
            <a:off x="4540250" y="43545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74" name="Rectangle 1046"/>
          <p:cNvSpPr>
            <a:spLocks noChangeArrowheads="1"/>
          </p:cNvSpPr>
          <p:nvPr/>
        </p:nvSpPr>
        <p:spPr bwMode="auto">
          <a:xfrm>
            <a:off x="6380163" y="4549775"/>
            <a:ext cx="90487"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75" name="Rectangle 1047"/>
          <p:cNvSpPr>
            <a:spLocks noChangeArrowheads="1"/>
          </p:cNvSpPr>
          <p:nvPr/>
        </p:nvSpPr>
        <p:spPr bwMode="auto">
          <a:xfrm>
            <a:off x="6289675" y="45688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76" name="Rectangle 1048"/>
          <p:cNvSpPr>
            <a:spLocks noChangeArrowheads="1"/>
          </p:cNvSpPr>
          <p:nvPr/>
        </p:nvSpPr>
        <p:spPr bwMode="auto">
          <a:xfrm>
            <a:off x="6308725" y="4657725"/>
            <a:ext cx="85725" cy="2540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77" name="Freeform 1049"/>
          <p:cNvSpPr>
            <a:spLocks/>
          </p:cNvSpPr>
          <p:nvPr/>
        </p:nvSpPr>
        <p:spPr bwMode="auto">
          <a:xfrm>
            <a:off x="6378575" y="4556125"/>
            <a:ext cx="23813" cy="131763"/>
          </a:xfrm>
          <a:custGeom>
            <a:avLst/>
            <a:gdLst>
              <a:gd name="T0" fmla="*/ 2147483646 w 15"/>
              <a:gd name="T1" fmla="*/ 2147483646 h 83"/>
              <a:gd name="T2" fmla="*/ 2147483646 w 15"/>
              <a:gd name="T3" fmla="*/ 2147483646 h 83"/>
              <a:gd name="T4" fmla="*/ 2147483646 w 15"/>
              <a:gd name="T5" fmla="*/ 2147483646 h 83"/>
              <a:gd name="T6" fmla="*/ 2147483646 w 15"/>
              <a:gd name="T7" fmla="*/ 2147483646 h 83"/>
              <a:gd name="T8" fmla="*/ 2147483646 w 15"/>
              <a:gd name="T9" fmla="*/ 2147483646 h 83"/>
              <a:gd name="T10" fmla="*/ 0 w 15"/>
              <a:gd name="T11" fmla="*/ 2147483646 h 83"/>
              <a:gd name="T12" fmla="*/ 2147483646 w 15"/>
              <a:gd name="T13" fmla="*/ 2147483646 h 83"/>
              <a:gd name="T14" fmla="*/ 2147483646 w 15"/>
              <a:gd name="T15" fmla="*/ 2147483646 h 83"/>
              <a:gd name="T16" fmla="*/ 2147483646 w 15"/>
              <a:gd name="T17" fmla="*/ 2147483646 h 83"/>
              <a:gd name="T18" fmla="*/ 2147483646 w 15"/>
              <a:gd name="T19" fmla="*/ 2147483646 h 83"/>
              <a:gd name="T20" fmla="*/ 2147483646 w 15"/>
              <a:gd name="T21" fmla="*/ 2147483646 h 83"/>
              <a:gd name="T22" fmla="*/ 2147483646 w 15"/>
              <a:gd name="T23" fmla="*/ 2147483646 h 83"/>
              <a:gd name="T24" fmla="*/ 2147483646 w 15"/>
              <a:gd name="T25" fmla="*/ 2147483646 h 83"/>
              <a:gd name="T26" fmla="*/ 2147483646 w 15"/>
              <a:gd name="T27" fmla="*/ 2147483646 h 83"/>
              <a:gd name="T28" fmla="*/ 2147483646 w 15"/>
              <a:gd name="T29" fmla="*/ 0 h 83"/>
              <a:gd name="T30" fmla="*/ 2147483646 w 15"/>
              <a:gd name="T31" fmla="*/ 2147483646 h 83"/>
              <a:gd name="T32" fmla="*/ 2147483646 w 15"/>
              <a:gd name="T33" fmla="*/ 2147483646 h 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
              <a:gd name="T52" fmla="*/ 0 h 83"/>
              <a:gd name="T53" fmla="*/ 15 w 15"/>
              <a:gd name="T54" fmla="*/ 83 h 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 h="83">
                <a:moveTo>
                  <a:pt x="14" y="82"/>
                </a:moveTo>
                <a:lnTo>
                  <a:pt x="12" y="76"/>
                </a:lnTo>
                <a:lnTo>
                  <a:pt x="10" y="70"/>
                </a:lnTo>
                <a:lnTo>
                  <a:pt x="4" y="66"/>
                </a:lnTo>
                <a:lnTo>
                  <a:pt x="2" y="60"/>
                </a:lnTo>
                <a:lnTo>
                  <a:pt x="0" y="54"/>
                </a:lnTo>
                <a:lnTo>
                  <a:pt x="2" y="48"/>
                </a:lnTo>
                <a:lnTo>
                  <a:pt x="6" y="42"/>
                </a:lnTo>
                <a:lnTo>
                  <a:pt x="8" y="36"/>
                </a:lnTo>
                <a:lnTo>
                  <a:pt x="10" y="30"/>
                </a:lnTo>
                <a:lnTo>
                  <a:pt x="8" y="24"/>
                </a:lnTo>
                <a:lnTo>
                  <a:pt x="10" y="18"/>
                </a:lnTo>
                <a:lnTo>
                  <a:pt x="12" y="12"/>
                </a:lnTo>
                <a:lnTo>
                  <a:pt x="8" y="6"/>
                </a:lnTo>
                <a:lnTo>
                  <a:pt x="6" y="0"/>
                </a:lnTo>
                <a:lnTo>
                  <a:pt x="4" y="52"/>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3578" name="Rectangle 1050"/>
          <p:cNvSpPr>
            <a:spLocks noChangeArrowheads="1"/>
          </p:cNvSpPr>
          <p:nvPr/>
        </p:nvSpPr>
        <p:spPr bwMode="auto">
          <a:xfrm>
            <a:off x="6376988" y="46148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79" name="Line 1051"/>
          <p:cNvSpPr>
            <a:spLocks noChangeShapeType="1"/>
          </p:cNvSpPr>
          <p:nvPr/>
        </p:nvSpPr>
        <p:spPr bwMode="auto">
          <a:xfrm>
            <a:off x="6383338" y="46085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80" name="Line 1052"/>
          <p:cNvSpPr>
            <a:spLocks noChangeShapeType="1"/>
          </p:cNvSpPr>
          <p:nvPr/>
        </p:nvSpPr>
        <p:spPr bwMode="auto">
          <a:xfrm>
            <a:off x="6383338" y="46624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81" name="Line 1053"/>
          <p:cNvSpPr>
            <a:spLocks noChangeShapeType="1"/>
          </p:cNvSpPr>
          <p:nvPr/>
        </p:nvSpPr>
        <p:spPr bwMode="auto">
          <a:xfrm flipV="1">
            <a:off x="636905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82" name="Line 1054"/>
          <p:cNvSpPr>
            <a:spLocks noChangeShapeType="1"/>
          </p:cNvSpPr>
          <p:nvPr/>
        </p:nvSpPr>
        <p:spPr bwMode="auto">
          <a:xfrm flipV="1">
            <a:off x="6426200" y="46069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83" name="Rectangle 1055"/>
          <p:cNvSpPr>
            <a:spLocks noChangeArrowheads="1"/>
          </p:cNvSpPr>
          <p:nvPr/>
        </p:nvSpPr>
        <p:spPr bwMode="auto">
          <a:xfrm>
            <a:off x="1924050" y="1795463"/>
            <a:ext cx="133350" cy="1095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84" name="Rectangle 1056"/>
          <p:cNvSpPr>
            <a:spLocks noChangeArrowheads="1"/>
          </p:cNvSpPr>
          <p:nvPr/>
        </p:nvSpPr>
        <p:spPr bwMode="auto">
          <a:xfrm>
            <a:off x="5772150" y="2776538"/>
            <a:ext cx="171450" cy="131762"/>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85" name="Rectangle 1057"/>
          <p:cNvSpPr>
            <a:spLocks noChangeArrowheads="1"/>
          </p:cNvSpPr>
          <p:nvPr/>
        </p:nvSpPr>
        <p:spPr bwMode="auto">
          <a:xfrm>
            <a:off x="5294313" y="2309813"/>
            <a:ext cx="163512" cy="1349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86" name="Rectangle 1058"/>
          <p:cNvSpPr>
            <a:spLocks noChangeArrowheads="1"/>
          </p:cNvSpPr>
          <p:nvPr/>
        </p:nvSpPr>
        <p:spPr bwMode="auto">
          <a:xfrm>
            <a:off x="3717925" y="3109913"/>
            <a:ext cx="163513" cy="1428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87" name="Rectangle 1059"/>
          <p:cNvSpPr>
            <a:spLocks noChangeArrowheads="1"/>
          </p:cNvSpPr>
          <p:nvPr/>
        </p:nvSpPr>
        <p:spPr bwMode="auto">
          <a:xfrm>
            <a:off x="7100888" y="3419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88" name="Line 1060"/>
          <p:cNvSpPr>
            <a:spLocks noChangeShapeType="1"/>
          </p:cNvSpPr>
          <p:nvPr/>
        </p:nvSpPr>
        <p:spPr bwMode="auto">
          <a:xfrm>
            <a:off x="7107238" y="3413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89" name="Line 1061"/>
          <p:cNvSpPr>
            <a:spLocks noChangeShapeType="1"/>
          </p:cNvSpPr>
          <p:nvPr/>
        </p:nvSpPr>
        <p:spPr bwMode="auto">
          <a:xfrm>
            <a:off x="7107238" y="3467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0" name="Line 1062"/>
          <p:cNvSpPr>
            <a:spLocks noChangeShapeType="1"/>
          </p:cNvSpPr>
          <p:nvPr/>
        </p:nvSpPr>
        <p:spPr bwMode="auto">
          <a:xfrm flipV="1">
            <a:off x="709295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1" name="Line 1063"/>
          <p:cNvSpPr>
            <a:spLocks noChangeShapeType="1"/>
          </p:cNvSpPr>
          <p:nvPr/>
        </p:nvSpPr>
        <p:spPr bwMode="auto">
          <a:xfrm flipV="1">
            <a:off x="7150100" y="3411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2" name="Rectangle 1064"/>
          <p:cNvSpPr>
            <a:spLocks noChangeArrowheads="1"/>
          </p:cNvSpPr>
          <p:nvPr/>
        </p:nvSpPr>
        <p:spPr bwMode="auto">
          <a:xfrm>
            <a:off x="7143750" y="3590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93" name="Line 1065"/>
          <p:cNvSpPr>
            <a:spLocks noChangeShapeType="1"/>
          </p:cNvSpPr>
          <p:nvPr/>
        </p:nvSpPr>
        <p:spPr bwMode="auto">
          <a:xfrm>
            <a:off x="7150100" y="3584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4" name="Line 1066"/>
          <p:cNvSpPr>
            <a:spLocks noChangeShapeType="1"/>
          </p:cNvSpPr>
          <p:nvPr/>
        </p:nvSpPr>
        <p:spPr bwMode="auto">
          <a:xfrm>
            <a:off x="7150100" y="3638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5" name="Line 1067"/>
          <p:cNvSpPr>
            <a:spLocks noChangeShapeType="1"/>
          </p:cNvSpPr>
          <p:nvPr/>
        </p:nvSpPr>
        <p:spPr bwMode="auto">
          <a:xfrm flipV="1">
            <a:off x="713581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6" name="Line 1068"/>
          <p:cNvSpPr>
            <a:spLocks noChangeShapeType="1"/>
          </p:cNvSpPr>
          <p:nvPr/>
        </p:nvSpPr>
        <p:spPr bwMode="auto">
          <a:xfrm flipV="1">
            <a:off x="7192963" y="3582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7" name="Rectangle 1069"/>
          <p:cNvSpPr>
            <a:spLocks noChangeArrowheads="1"/>
          </p:cNvSpPr>
          <p:nvPr/>
        </p:nvSpPr>
        <p:spPr bwMode="auto">
          <a:xfrm>
            <a:off x="5548313" y="2114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598" name="Line 1070"/>
          <p:cNvSpPr>
            <a:spLocks noChangeShapeType="1"/>
          </p:cNvSpPr>
          <p:nvPr/>
        </p:nvSpPr>
        <p:spPr bwMode="auto">
          <a:xfrm>
            <a:off x="5554663" y="2108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599" name="Line 1071"/>
          <p:cNvSpPr>
            <a:spLocks noChangeShapeType="1"/>
          </p:cNvSpPr>
          <p:nvPr/>
        </p:nvSpPr>
        <p:spPr bwMode="auto">
          <a:xfrm>
            <a:off x="5554663" y="2162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0" name="Line 1072"/>
          <p:cNvSpPr>
            <a:spLocks noChangeShapeType="1"/>
          </p:cNvSpPr>
          <p:nvPr/>
        </p:nvSpPr>
        <p:spPr bwMode="auto">
          <a:xfrm flipV="1">
            <a:off x="554037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1" name="Line 1073"/>
          <p:cNvSpPr>
            <a:spLocks noChangeShapeType="1"/>
          </p:cNvSpPr>
          <p:nvPr/>
        </p:nvSpPr>
        <p:spPr bwMode="auto">
          <a:xfrm flipV="1">
            <a:off x="5597525" y="2106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2" name="Rectangle 1074"/>
          <p:cNvSpPr>
            <a:spLocks noChangeArrowheads="1"/>
          </p:cNvSpPr>
          <p:nvPr/>
        </p:nvSpPr>
        <p:spPr bwMode="auto">
          <a:xfrm>
            <a:off x="5538788" y="1895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03" name="Line 1075"/>
          <p:cNvSpPr>
            <a:spLocks noChangeShapeType="1"/>
          </p:cNvSpPr>
          <p:nvPr/>
        </p:nvSpPr>
        <p:spPr bwMode="auto">
          <a:xfrm>
            <a:off x="5545138" y="1889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4" name="Line 1076"/>
          <p:cNvSpPr>
            <a:spLocks noChangeShapeType="1"/>
          </p:cNvSpPr>
          <p:nvPr/>
        </p:nvSpPr>
        <p:spPr bwMode="auto">
          <a:xfrm>
            <a:off x="5545138" y="1943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5" name="Line 1077"/>
          <p:cNvSpPr>
            <a:spLocks noChangeShapeType="1"/>
          </p:cNvSpPr>
          <p:nvPr/>
        </p:nvSpPr>
        <p:spPr bwMode="auto">
          <a:xfrm flipV="1">
            <a:off x="553085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6" name="Line 1078"/>
          <p:cNvSpPr>
            <a:spLocks noChangeShapeType="1"/>
          </p:cNvSpPr>
          <p:nvPr/>
        </p:nvSpPr>
        <p:spPr bwMode="auto">
          <a:xfrm flipV="1">
            <a:off x="5588000" y="1887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7" name="Rectangle 1079"/>
          <p:cNvSpPr>
            <a:spLocks noChangeArrowheads="1"/>
          </p:cNvSpPr>
          <p:nvPr/>
        </p:nvSpPr>
        <p:spPr bwMode="auto">
          <a:xfrm>
            <a:off x="7924800" y="2590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08" name="Line 1080"/>
          <p:cNvSpPr>
            <a:spLocks noChangeShapeType="1"/>
          </p:cNvSpPr>
          <p:nvPr/>
        </p:nvSpPr>
        <p:spPr bwMode="auto">
          <a:xfrm>
            <a:off x="7931150" y="2584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09" name="Line 1081"/>
          <p:cNvSpPr>
            <a:spLocks noChangeShapeType="1"/>
          </p:cNvSpPr>
          <p:nvPr/>
        </p:nvSpPr>
        <p:spPr bwMode="auto">
          <a:xfrm>
            <a:off x="7931150" y="2638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0" name="Line 1082"/>
          <p:cNvSpPr>
            <a:spLocks noChangeShapeType="1"/>
          </p:cNvSpPr>
          <p:nvPr/>
        </p:nvSpPr>
        <p:spPr bwMode="auto">
          <a:xfrm flipV="1">
            <a:off x="791686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1" name="Line 1083"/>
          <p:cNvSpPr>
            <a:spLocks noChangeShapeType="1"/>
          </p:cNvSpPr>
          <p:nvPr/>
        </p:nvSpPr>
        <p:spPr bwMode="auto">
          <a:xfrm flipV="1">
            <a:off x="7974013" y="2582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2" name="Rectangle 1084"/>
          <p:cNvSpPr>
            <a:spLocks noChangeArrowheads="1"/>
          </p:cNvSpPr>
          <p:nvPr/>
        </p:nvSpPr>
        <p:spPr bwMode="auto">
          <a:xfrm>
            <a:off x="7748588" y="2714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13" name="Line 1085"/>
          <p:cNvSpPr>
            <a:spLocks noChangeShapeType="1"/>
          </p:cNvSpPr>
          <p:nvPr/>
        </p:nvSpPr>
        <p:spPr bwMode="auto">
          <a:xfrm>
            <a:off x="7754938" y="2708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4" name="Line 1086"/>
          <p:cNvSpPr>
            <a:spLocks noChangeShapeType="1"/>
          </p:cNvSpPr>
          <p:nvPr/>
        </p:nvSpPr>
        <p:spPr bwMode="auto">
          <a:xfrm>
            <a:off x="7754938" y="2762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5" name="Line 1087"/>
          <p:cNvSpPr>
            <a:spLocks noChangeShapeType="1"/>
          </p:cNvSpPr>
          <p:nvPr/>
        </p:nvSpPr>
        <p:spPr bwMode="auto">
          <a:xfrm flipV="1">
            <a:off x="774065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6" name="Line 1088"/>
          <p:cNvSpPr>
            <a:spLocks noChangeShapeType="1"/>
          </p:cNvSpPr>
          <p:nvPr/>
        </p:nvSpPr>
        <p:spPr bwMode="auto">
          <a:xfrm flipV="1">
            <a:off x="7797800" y="2706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7" name="Rectangle 1089"/>
          <p:cNvSpPr>
            <a:spLocks noChangeArrowheads="1"/>
          </p:cNvSpPr>
          <p:nvPr/>
        </p:nvSpPr>
        <p:spPr bwMode="auto">
          <a:xfrm>
            <a:off x="7596188" y="2819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18" name="Line 1090"/>
          <p:cNvSpPr>
            <a:spLocks noChangeShapeType="1"/>
          </p:cNvSpPr>
          <p:nvPr/>
        </p:nvSpPr>
        <p:spPr bwMode="auto">
          <a:xfrm>
            <a:off x="7602538"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19" name="Line 1091"/>
          <p:cNvSpPr>
            <a:spLocks noChangeShapeType="1"/>
          </p:cNvSpPr>
          <p:nvPr/>
        </p:nvSpPr>
        <p:spPr bwMode="auto">
          <a:xfrm>
            <a:off x="7602538" y="2867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0" name="Line 1092"/>
          <p:cNvSpPr>
            <a:spLocks noChangeShapeType="1"/>
          </p:cNvSpPr>
          <p:nvPr/>
        </p:nvSpPr>
        <p:spPr bwMode="auto">
          <a:xfrm flipV="1">
            <a:off x="758825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1" name="Line 1093"/>
          <p:cNvSpPr>
            <a:spLocks noChangeShapeType="1"/>
          </p:cNvSpPr>
          <p:nvPr/>
        </p:nvSpPr>
        <p:spPr bwMode="auto">
          <a:xfrm flipV="1">
            <a:off x="7645400" y="2811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2" name="Rectangle 1094"/>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23" name="Line 1095"/>
          <p:cNvSpPr>
            <a:spLocks noChangeShapeType="1"/>
          </p:cNvSpPr>
          <p:nvPr/>
        </p:nvSpPr>
        <p:spPr bwMode="auto">
          <a:xfrm>
            <a:off x="7569200" y="264160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4" name="Line 1096"/>
          <p:cNvSpPr>
            <a:spLocks noChangeShapeType="1"/>
          </p:cNvSpPr>
          <p:nvPr/>
        </p:nvSpPr>
        <p:spPr bwMode="auto">
          <a:xfrm>
            <a:off x="7569200" y="269557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5" name="Line 1097"/>
          <p:cNvSpPr>
            <a:spLocks noChangeShapeType="1"/>
          </p:cNvSpPr>
          <p:nvPr/>
        </p:nvSpPr>
        <p:spPr bwMode="auto">
          <a:xfrm flipV="1">
            <a:off x="755491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6" name="Line 1098"/>
          <p:cNvSpPr>
            <a:spLocks noChangeShapeType="1"/>
          </p:cNvSpPr>
          <p:nvPr/>
        </p:nvSpPr>
        <p:spPr bwMode="auto">
          <a:xfrm flipV="1">
            <a:off x="7612063" y="264001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7" name="Rectangle 1099"/>
          <p:cNvSpPr>
            <a:spLocks noChangeArrowheads="1"/>
          </p:cNvSpPr>
          <p:nvPr/>
        </p:nvSpPr>
        <p:spPr bwMode="auto">
          <a:xfrm>
            <a:off x="7177088"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28" name="Line 1100"/>
          <p:cNvSpPr>
            <a:spLocks noChangeShapeType="1"/>
          </p:cNvSpPr>
          <p:nvPr/>
        </p:nvSpPr>
        <p:spPr bwMode="auto">
          <a:xfrm>
            <a:off x="7183438"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29" name="Line 1101"/>
          <p:cNvSpPr>
            <a:spLocks noChangeShapeType="1"/>
          </p:cNvSpPr>
          <p:nvPr/>
        </p:nvSpPr>
        <p:spPr bwMode="auto">
          <a:xfrm>
            <a:off x="7183438"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0" name="Line 1102"/>
          <p:cNvSpPr>
            <a:spLocks noChangeShapeType="1"/>
          </p:cNvSpPr>
          <p:nvPr/>
        </p:nvSpPr>
        <p:spPr bwMode="auto">
          <a:xfrm flipV="1">
            <a:off x="716915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1" name="Line 1103"/>
          <p:cNvSpPr>
            <a:spLocks noChangeShapeType="1"/>
          </p:cNvSpPr>
          <p:nvPr/>
        </p:nvSpPr>
        <p:spPr bwMode="auto">
          <a:xfrm flipV="1">
            <a:off x="7226300"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2" name="Rectangle 1104"/>
          <p:cNvSpPr>
            <a:spLocks noChangeArrowheads="1"/>
          </p:cNvSpPr>
          <p:nvPr/>
        </p:nvSpPr>
        <p:spPr bwMode="auto">
          <a:xfrm>
            <a:off x="6424613"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33" name="Line 1105"/>
          <p:cNvSpPr>
            <a:spLocks noChangeShapeType="1"/>
          </p:cNvSpPr>
          <p:nvPr/>
        </p:nvSpPr>
        <p:spPr bwMode="auto">
          <a:xfrm>
            <a:off x="6430963"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4" name="Line 1106"/>
          <p:cNvSpPr>
            <a:spLocks noChangeShapeType="1"/>
          </p:cNvSpPr>
          <p:nvPr/>
        </p:nvSpPr>
        <p:spPr bwMode="auto">
          <a:xfrm>
            <a:off x="6430963"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5" name="Line 1107"/>
          <p:cNvSpPr>
            <a:spLocks noChangeShapeType="1"/>
          </p:cNvSpPr>
          <p:nvPr/>
        </p:nvSpPr>
        <p:spPr bwMode="auto">
          <a:xfrm flipV="1">
            <a:off x="641667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6" name="Line 1108"/>
          <p:cNvSpPr>
            <a:spLocks noChangeShapeType="1"/>
          </p:cNvSpPr>
          <p:nvPr/>
        </p:nvSpPr>
        <p:spPr bwMode="auto">
          <a:xfrm flipV="1">
            <a:off x="6473825"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7" name="Rectangle 1109"/>
          <p:cNvSpPr>
            <a:spLocks noChangeArrowheads="1"/>
          </p:cNvSpPr>
          <p:nvPr/>
        </p:nvSpPr>
        <p:spPr bwMode="auto">
          <a:xfrm>
            <a:off x="7486650" y="28765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38" name="Line 1110"/>
          <p:cNvSpPr>
            <a:spLocks noChangeShapeType="1"/>
          </p:cNvSpPr>
          <p:nvPr/>
        </p:nvSpPr>
        <p:spPr bwMode="auto">
          <a:xfrm>
            <a:off x="7493000" y="287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39" name="Line 1111"/>
          <p:cNvSpPr>
            <a:spLocks noChangeShapeType="1"/>
          </p:cNvSpPr>
          <p:nvPr/>
        </p:nvSpPr>
        <p:spPr bwMode="auto">
          <a:xfrm>
            <a:off x="7493000" y="29241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0" name="Line 1112"/>
          <p:cNvSpPr>
            <a:spLocks noChangeShapeType="1"/>
          </p:cNvSpPr>
          <p:nvPr/>
        </p:nvSpPr>
        <p:spPr bwMode="auto">
          <a:xfrm flipV="1">
            <a:off x="747871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1" name="Line 1113"/>
          <p:cNvSpPr>
            <a:spLocks noChangeShapeType="1"/>
          </p:cNvSpPr>
          <p:nvPr/>
        </p:nvSpPr>
        <p:spPr bwMode="auto">
          <a:xfrm flipV="1">
            <a:off x="7535863" y="28686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2" name="Rectangle 1114"/>
          <p:cNvSpPr>
            <a:spLocks noChangeArrowheads="1"/>
          </p:cNvSpPr>
          <p:nvPr/>
        </p:nvSpPr>
        <p:spPr bwMode="auto">
          <a:xfrm>
            <a:off x="5543550" y="2667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43" name="Line 1115"/>
          <p:cNvSpPr>
            <a:spLocks noChangeShapeType="1"/>
          </p:cNvSpPr>
          <p:nvPr/>
        </p:nvSpPr>
        <p:spPr bwMode="auto">
          <a:xfrm>
            <a:off x="5549900" y="2660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4" name="Line 1116"/>
          <p:cNvSpPr>
            <a:spLocks noChangeShapeType="1"/>
          </p:cNvSpPr>
          <p:nvPr/>
        </p:nvSpPr>
        <p:spPr bwMode="auto">
          <a:xfrm>
            <a:off x="5549900" y="2714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5" name="Line 1117"/>
          <p:cNvSpPr>
            <a:spLocks noChangeShapeType="1"/>
          </p:cNvSpPr>
          <p:nvPr/>
        </p:nvSpPr>
        <p:spPr bwMode="auto">
          <a:xfrm flipV="1">
            <a:off x="553561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6" name="Line 1118"/>
          <p:cNvSpPr>
            <a:spLocks noChangeShapeType="1"/>
          </p:cNvSpPr>
          <p:nvPr/>
        </p:nvSpPr>
        <p:spPr bwMode="auto">
          <a:xfrm flipV="1">
            <a:off x="5592763" y="2659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7" name="Rectangle 1119"/>
          <p:cNvSpPr>
            <a:spLocks noChangeArrowheads="1"/>
          </p:cNvSpPr>
          <p:nvPr/>
        </p:nvSpPr>
        <p:spPr bwMode="auto">
          <a:xfrm>
            <a:off x="5495925" y="25050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48" name="Line 1120"/>
          <p:cNvSpPr>
            <a:spLocks noChangeShapeType="1"/>
          </p:cNvSpPr>
          <p:nvPr/>
        </p:nvSpPr>
        <p:spPr bwMode="auto">
          <a:xfrm>
            <a:off x="5502275" y="24987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49" name="Line 1121"/>
          <p:cNvSpPr>
            <a:spLocks noChangeShapeType="1"/>
          </p:cNvSpPr>
          <p:nvPr/>
        </p:nvSpPr>
        <p:spPr bwMode="auto">
          <a:xfrm>
            <a:off x="5502275" y="2552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0" name="Line 1122"/>
          <p:cNvSpPr>
            <a:spLocks noChangeShapeType="1"/>
          </p:cNvSpPr>
          <p:nvPr/>
        </p:nvSpPr>
        <p:spPr bwMode="auto">
          <a:xfrm flipV="1">
            <a:off x="548798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1" name="Line 1123"/>
          <p:cNvSpPr>
            <a:spLocks noChangeShapeType="1"/>
          </p:cNvSpPr>
          <p:nvPr/>
        </p:nvSpPr>
        <p:spPr bwMode="auto">
          <a:xfrm flipV="1">
            <a:off x="5545138" y="24971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2" name="Rectangle 1124"/>
          <p:cNvSpPr>
            <a:spLocks noChangeArrowheads="1"/>
          </p:cNvSpPr>
          <p:nvPr/>
        </p:nvSpPr>
        <p:spPr bwMode="auto">
          <a:xfrm>
            <a:off x="7262813" y="29908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53" name="Line 1125"/>
          <p:cNvSpPr>
            <a:spLocks noChangeShapeType="1"/>
          </p:cNvSpPr>
          <p:nvPr/>
        </p:nvSpPr>
        <p:spPr bwMode="auto">
          <a:xfrm>
            <a:off x="7269163" y="2984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4" name="Line 1126"/>
          <p:cNvSpPr>
            <a:spLocks noChangeShapeType="1"/>
          </p:cNvSpPr>
          <p:nvPr/>
        </p:nvSpPr>
        <p:spPr bwMode="auto">
          <a:xfrm>
            <a:off x="7269163" y="3038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5" name="Line 1127"/>
          <p:cNvSpPr>
            <a:spLocks noChangeShapeType="1"/>
          </p:cNvSpPr>
          <p:nvPr/>
        </p:nvSpPr>
        <p:spPr bwMode="auto">
          <a:xfrm flipV="1">
            <a:off x="725487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6" name="Line 1128"/>
          <p:cNvSpPr>
            <a:spLocks noChangeShapeType="1"/>
          </p:cNvSpPr>
          <p:nvPr/>
        </p:nvSpPr>
        <p:spPr bwMode="auto">
          <a:xfrm flipV="1">
            <a:off x="7312025" y="29829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7" name="Rectangle 1129"/>
          <p:cNvSpPr>
            <a:spLocks noChangeArrowheads="1"/>
          </p:cNvSpPr>
          <p:nvPr/>
        </p:nvSpPr>
        <p:spPr bwMode="auto">
          <a:xfrm>
            <a:off x="7167563" y="246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58" name="Line 1130"/>
          <p:cNvSpPr>
            <a:spLocks noChangeShapeType="1"/>
          </p:cNvSpPr>
          <p:nvPr/>
        </p:nvSpPr>
        <p:spPr bwMode="auto">
          <a:xfrm>
            <a:off x="7173913" y="246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59" name="Line 1131"/>
          <p:cNvSpPr>
            <a:spLocks noChangeShapeType="1"/>
          </p:cNvSpPr>
          <p:nvPr/>
        </p:nvSpPr>
        <p:spPr bwMode="auto">
          <a:xfrm>
            <a:off x="7173913" y="251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0" name="Line 1132"/>
          <p:cNvSpPr>
            <a:spLocks noChangeShapeType="1"/>
          </p:cNvSpPr>
          <p:nvPr/>
        </p:nvSpPr>
        <p:spPr bwMode="auto">
          <a:xfrm flipV="1">
            <a:off x="715962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1" name="Line 1133"/>
          <p:cNvSpPr>
            <a:spLocks noChangeShapeType="1"/>
          </p:cNvSpPr>
          <p:nvPr/>
        </p:nvSpPr>
        <p:spPr bwMode="auto">
          <a:xfrm flipV="1">
            <a:off x="7216775" y="245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2" name="Rectangle 1134"/>
          <p:cNvSpPr>
            <a:spLocks noChangeArrowheads="1"/>
          </p:cNvSpPr>
          <p:nvPr/>
        </p:nvSpPr>
        <p:spPr bwMode="auto">
          <a:xfrm>
            <a:off x="1014413" y="22860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63" name="Line 1135"/>
          <p:cNvSpPr>
            <a:spLocks noChangeShapeType="1"/>
          </p:cNvSpPr>
          <p:nvPr/>
        </p:nvSpPr>
        <p:spPr bwMode="auto">
          <a:xfrm>
            <a:off x="1020763" y="2279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4" name="Line 1136"/>
          <p:cNvSpPr>
            <a:spLocks noChangeShapeType="1"/>
          </p:cNvSpPr>
          <p:nvPr/>
        </p:nvSpPr>
        <p:spPr bwMode="auto">
          <a:xfrm>
            <a:off x="1020763" y="2333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5" name="Line 1137"/>
          <p:cNvSpPr>
            <a:spLocks noChangeShapeType="1"/>
          </p:cNvSpPr>
          <p:nvPr/>
        </p:nvSpPr>
        <p:spPr bwMode="auto">
          <a:xfrm flipV="1">
            <a:off x="100647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6" name="Line 1138"/>
          <p:cNvSpPr>
            <a:spLocks noChangeShapeType="1"/>
          </p:cNvSpPr>
          <p:nvPr/>
        </p:nvSpPr>
        <p:spPr bwMode="auto">
          <a:xfrm flipV="1">
            <a:off x="1063625" y="22780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7" name="Rectangle 1139"/>
          <p:cNvSpPr>
            <a:spLocks noChangeArrowheads="1"/>
          </p:cNvSpPr>
          <p:nvPr/>
        </p:nvSpPr>
        <p:spPr bwMode="auto">
          <a:xfrm>
            <a:off x="1233488" y="3790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68" name="Line 1140"/>
          <p:cNvSpPr>
            <a:spLocks noChangeShapeType="1"/>
          </p:cNvSpPr>
          <p:nvPr/>
        </p:nvSpPr>
        <p:spPr bwMode="auto">
          <a:xfrm>
            <a:off x="1239838"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69" name="Line 1141"/>
          <p:cNvSpPr>
            <a:spLocks noChangeShapeType="1"/>
          </p:cNvSpPr>
          <p:nvPr/>
        </p:nvSpPr>
        <p:spPr bwMode="auto">
          <a:xfrm>
            <a:off x="1239838" y="3838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0" name="Line 1142"/>
          <p:cNvSpPr>
            <a:spLocks noChangeShapeType="1"/>
          </p:cNvSpPr>
          <p:nvPr/>
        </p:nvSpPr>
        <p:spPr bwMode="auto">
          <a:xfrm flipV="1">
            <a:off x="122555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1" name="Line 1143"/>
          <p:cNvSpPr>
            <a:spLocks noChangeShapeType="1"/>
          </p:cNvSpPr>
          <p:nvPr/>
        </p:nvSpPr>
        <p:spPr bwMode="auto">
          <a:xfrm flipV="1">
            <a:off x="1282700" y="3783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2" name="Rectangle 1144"/>
          <p:cNvSpPr>
            <a:spLocks noChangeArrowheads="1"/>
          </p:cNvSpPr>
          <p:nvPr/>
        </p:nvSpPr>
        <p:spPr bwMode="auto">
          <a:xfrm>
            <a:off x="876300" y="3552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73" name="Line 1145"/>
          <p:cNvSpPr>
            <a:spLocks noChangeShapeType="1"/>
          </p:cNvSpPr>
          <p:nvPr/>
        </p:nvSpPr>
        <p:spPr bwMode="auto">
          <a:xfrm>
            <a:off x="882650" y="3546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4" name="Line 1146"/>
          <p:cNvSpPr>
            <a:spLocks noChangeShapeType="1"/>
          </p:cNvSpPr>
          <p:nvPr/>
        </p:nvSpPr>
        <p:spPr bwMode="auto">
          <a:xfrm>
            <a:off x="882650" y="3600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5" name="Line 1147"/>
          <p:cNvSpPr>
            <a:spLocks noChangeShapeType="1"/>
          </p:cNvSpPr>
          <p:nvPr/>
        </p:nvSpPr>
        <p:spPr bwMode="auto">
          <a:xfrm flipV="1">
            <a:off x="86836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6" name="Line 1148"/>
          <p:cNvSpPr>
            <a:spLocks noChangeShapeType="1"/>
          </p:cNvSpPr>
          <p:nvPr/>
        </p:nvSpPr>
        <p:spPr bwMode="auto">
          <a:xfrm flipV="1">
            <a:off x="925513" y="3544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7" name="Rectangle 1149"/>
          <p:cNvSpPr>
            <a:spLocks noChangeArrowheads="1"/>
          </p:cNvSpPr>
          <p:nvPr/>
        </p:nvSpPr>
        <p:spPr bwMode="auto">
          <a:xfrm>
            <a:off x="738188" y="34766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78" name="Line 1150"/>
          <p:cNvSpPr>
            <a:spLocks noChangeShapeType="1"/>
          </p:cNvSpPr>
          <p:nvPr/>
        </p:nvSpPr>
        <p:spPr bwMode="auto">
          <a:xfrm>
            <a:off x="744538" y="34702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79" name="Line 1151"/>
          <p:cNvSpPr>
            <a:spLocks noChangeShapeType="1"/>
          </p:cNvSpPr>
          <p:nvPr/>
        </p:nvSpPr>
        <p:spPr bwMode="auto">
          <a:xfrm>
            <a:off x="744538" y="3524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0" name="Line 1152"/>
          <p:cNvSpPr>
            <a:spLocks noChangeShapeType="1"/>
          </p:cNvSpPr>
          <p:nvPr/>
        </p:nvSpPr>
        <p:spPr bwMode="auto">
          <a:xfrm flipV="1">
            <a:off x="73025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1" name="Line 1153"/>
          <p:cNvSpPr>
            <a:spLocks noChangeShapeType="1"/>
          </p:cNvSpPr>
          <p:nvPr/>
        </p:nvSpPr>
        <p:spPr bwMode="auto">
          <a:xfrm flipV="1">
            <a:off x="787400" y="34686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2" name="Rectangle 1154"/>
          <p:cNvSpPr>
            <a:spLocks noChangeArrowheads="1"/>
          </p:cNvSpPr>
          <p:nvPr/>
        </p:nvSpPr>
        <p:spPr bwMode="auto">
          <a:xfrm>
            <a:off x="40005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83" name="Line 1155"/>
          <p:cNvSpPr>
            <a:spLocks noChangeShapeType="1"/>
          </p:cNvSpPr>
          <p:nvPr/>
        </p:nvSpPr>
        <p:spPr bwMode="auto">
          <a:xfrm>
            <a:off x="40640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4" name="Line 1156"/>
          <p:cNvSpPr>
            <a:spLocks noChangeShapeType="1"/>
          </p:cNvSpPr>
          <p:nvPr/>
        </p:nvSpPr>
        <p:spPr bwMode="auto">
          <a:xfrm>
            <a:off x="40640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5" name="Line 1157"/>
          <p:cNvSpPr>
            <a:spLocks noChangeShapeType="1"/>
          </p:cNvSpPr>
          <p:nvPr/>
        </p:nvSpPr>
        <p:spPr bwMode="auto">
          <a:xfrm flipV="1">
            <a:off x="3921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6" name="Line 1158"/>
          <p:cNvSpPr>
            <a:spLocks noChangeShapeType="1"/>
          </p:cNvSpPr>
          <p:nvPr/>
        </p:nvSpPr>
        <p:spPr bwMode="auto">
          <a:xfrm flipV="1">
            <a:off x="4492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7" name="Rectangle 1159"/>
          <p:cNvSpPr>
            <a:spLocks noChangeArrowheads="1"/>
          </p:cNvSpPr>
          <p:nvPr/>
        </p:nvSpPr>
        <p:spPr bwMode="auto">
          <a:xfrm>
            <a:off x="1676400" y="22764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88" name="Line 1160"/>
          <p:cNvSpPr>
            <a:spLocks noChangeShapeType="1"/>
          </p:cNvSpPr>
          <p:nvPr/>
        </p:nvSpPr>
        <p:spPr bwMode="auto">
          <a:xfrm>
            <a:off x="1682750" y="22701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89" name="Line 1161"/>
          <p:cNvSpPr>
            <a:spLocks noChangeShapeType="1"/>
          </p:cNvSpPr>
          <p:nvPr/>
        </p:nvSpPr>
        <p:spPr bwMode="auto">
          <a:xfrm>
            <a:off x="1682750" y="23241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0" name="Line 1162"/>
          <p:cNvSpPr>
            <a:spLocks noChangeShapeType="1"/>
          </p:cNvSpPr>
          <p:nvPr/>
        </p:nvSpPr>
        <p:spPr bwMode="auto">
          <a:xfrm flipV="1">
            <a:off x="166846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1" name="Line 1163"/>
          <p:cNvSpPr>
            <a:spLocks noChangeShapeType="1"/>
          </p:cNvSpPr>
          <p:nvPr/>
        </p:nvSpPr>
        <p:spPr bwMode="auto">
          <a:xfrm flipV="1">
            <a:off x="1725613" y="22685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2" name="Rectangle 1164"/>
          <p:cNvSpPr>
            <a:spLocks noChangeArrowheads="1"/>
          </p:cNvSpPr>
          <p:nvPr/>
        </p:nvSpPr>
        <p:spPr bwMode="auto">
          <a:xfrm>
            <a:off x="1114425" y="35718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93" name="Line 1165"/>
          <p:cNvSpPr>
            <a:spLocks noChangeShapeType="1"/>
          </p:cNvSpPr>
          <p:nvPr/>
        </p:nvSpPr>
        <p:spPr bwMode="auto">
          <a:xfrm>
            <a:off x="1120775" y="35655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4" name="Line 1166"/>
          <p:cNvSpPr>
            <a:spLocks noChangeShapeType="1"/>
          </p:cNvSpPr>
          <p:nvPr/>
        </p:nvSpPr>
        <p:spPr bwMode="auto">
          <a:xfrm>
            <a:off x="1120775" y="36195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5" name="Line 1167"/>
          <p:cNvSpPr>
            <a:spLocks noChangeShapeType="1"/>
          </p:cNvSpPr>
          <p:nvPr/>
        </p:nvSpPr>
        <p:spPr bwMode="auto">
          <a:xfrm flipV="1">
            <a:off x="110648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6" name="Line 1168"/>
          <p:cNvSpPr>
            <a:spLocks noChangeShapeType="1"/>
          </p:cNvSpPr>
          <p:nvPr/>
        </p:nvSpPr>
        <p:spPr bwMode="auto">
          <a:xfrm flipV="1">
            <a:off x="1163638" y="35639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7" name="Rectangle 1169"/>
          <p:cNvSpPr>
            <a:spLocks noChangeArrowheads="1"/>
          </p:cNvSpPr>
          <p:nvPr/>
        </p:nvSpPr>
        <p:spPr bwMode="auto">
          <a:xfrm>
            <a:off x="962025" y="36195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698" name="Line 1170"/>
          <p:cNvSpPr>
            <a:spLocks noChangeShapeType="1"/>
          </p:cNvSpPr>
          <p:nvPr/>
        </p:nvSpPr>
        <p:spPr bwMode="auto">
          <a:xfrm>
            <a:off x="968375" y="3613150"/>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699" name="Line 1171"/>
          <p:cNvSpPr>
            <a:spLocks noChangeShapeType="1"/>
          </p:cNvSpPr>
          <p:nvPr/>
        </p:nvSpPr>
        <p:spPr bwMode="auto">
          <a:xfrm>
            <a:off x="968375" y="3667125"/>
            <a:ext cx="285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0" name="Line 1172"/>
          <p:cNvSpPr>
            <a:spLocks noChangeShapeType="1"/>
          </p:cNvSpPr>
          <p:nvPr/>
        </p:nvSpPr>
        <p:spPr bwMode="auto">
          <a:xfrm flipV="1">
            <a:off x="95408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1" name="Line 1173"/>
          <p:cNvSpPr>
            <a:spLocks noChangeShapeType="1"/>
          </p:cNvSpPr>
          <p:nvPr/>
        </p:nvSpPr>
        <p:spPr bwMode="auto">
          <a:xfrm flipV="1">
            <a:off x="1011238" y="3611563"/>
            <a:ext cx="0" cy="539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2" name="Rectangle 1174"/>
          <p:cNvSpPr>
            <a:spLocks noChangeArrowheads="1"/>
          </p:cNvSpPr>
          <p:nvPr/>
        </p:nvSpPr>
        <p:spPr bwMode="auto">
          <a:xfrm>
            <a:off x="1295400" y="38766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03" name="Line 1175"/>
          <p:cNvSpPr>
            <a:spLocks noChangeShapeType="1"/>
          </p:cNvSpPr>
          <p:nvPr/>
        </p:nvSpPr>
        <p:spPr bwMode="auto">
          <a:xfrm>
            <a:off x="1301750" y="38703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4" name="Line 1176"/>
          <p:cNvSpPr>
            <a:spLocks noChangeShapeType="1"/>
          </p:cNvSpPr>
          <p:nvPr/>
        </p:nvSpPr>
        <p:spPr bwMode="auto">
          <a:xfrm>
            <a:off x="1301750" y="39243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5" name="Line 1177"/>
          <p:cNvSpPr>
            <a:spLocks noChangeShapeType="1"/>
          </p:cNvSpPr>
          <p:nvPr/>
        </p:nvSpPr>
        <p:spPr bwMode="auto">
          <a:xfrm flipV="1">
            <a:off x="128746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6" name="Line 1178"/>
          <p:cNvSpPr>
            <a:spLocks noChangeShapeType="1"/>
          </p:cNvSpPr>
          <p:nvPr/>
        </p:nvSpPr>
        <p:spPr bwMode="auto">
          <a:xfrm flipV="1">
            <a:off x="1344613" y="38687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7" name="Rectangle 1179"/>
          <p:cNvSpPr>
            <a:spLocks noChangeArrowheads="1"/>
          </p:cNvSpPr>
          <p:nvPr/>
        </p:nvSpPr>
        <p:spPr bwMode="auto">
          <a:xfrm>
            <a:off x="666750" y="3409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08" name="Line 1180"/>
          <p:cNvSpPr>
            <a:spLocks noChangeShapeType="1"/>
          </p:cNvSpPr>
          <p:nvPr/>
        </p:nvSpPr>
        <p:spPr bwMode="auto">
          <a:xfrm>
            <a:off x="673100" y="3403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09" name="Line 1181"/>
          <p:cNvSpPr>
            <a:spLocks noChangeShapeType="1"/>
          </p:cNvSpPr>
          <p:nvPr/>
        </p:nvSpPr>
        <p:spPr bwMode="auto">
          <a:xfrm>
            <a:off x="673100" y="3457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0" name="Line 1182"/>
          <p:cNvSpPr>
            <a:spLocks noChangeShapeType="1"/>
          </p:cNvSpPr>
          <p:nvPr/>
        </p:nvSpPr>
        <p:spPr bwMode="auto">
          <a:xfrm flipV="1">
            <a:off x="65881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1" name="Line 1183"/>
          <p:cNvSpPr>
            <a:spLocks noChangeShapeType="1"/>
          </p:cNvSpPr>
          <p:nvPr/>
        </p:nvSpPr>
        <p:spPr bwMode="auto">
          <a:xfrm flipV="1">
            <a:off x="715963" y="3402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2" name="Rectangle 1184"/>
          <p:cNvSpPr>
            <a:spLocks noChangeArrowheads="1"/>
          </p:cNvSpPr>
          <p:nvPr/>
        </p:nvSpPr>
        <p:spPr bwMode="auto">
          <a:xfrm>
            <a:off x="8037513" y="25082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13" name="Rectangle 1185"/>
          <p:cNvSpPr>
            <a:spLocks noChangeArrowheads="1"/>
          </p:cNvSpPr>
          <p:nvPr/>
        </p:nvSpPr>
        <p:spPr bwMode="auto">
          <a:xfrm>
            <a:off x="8031163" y="25511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14" name="Line 1186"/>
          <p:cNvSpPr>
            <a:spLocks noChangeShapeType="1"/>
          </p:cNvSpPr>
          <p:nvPr/>
        </p:nvSpPr>
        <p:spPr bwMode="auto">
          <a:xfrm>
            <a:off x="8037513" y="25447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5" name="Line 1187"/>
          <p:cNvSpPr>
            <a:spLocks noChangeShapeType="1"/>
          </p:cNvSpPr>
          <p:nvPr/>
        </p:nvSpPr>
        <p:spPr bwMode="auto">
          <a:xfrm>
            <a:off x="8037513" y="25987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6" name="Line 1188"/>
          <p:cNvSpPr>
            <a:spLocks noChangeShapeType="1"/>
          </p:cNvSpPr>
          <p:nvPr/>
        </p:nvSpPr>
        <p:spPr bwMode="auto">
          <a:xfrm flipV="1">
            <a:off x="802322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7" name="Line 1189"/>
          <p:cNvSpPr>
            <a:spLocks noChangeShapeType="1"/>
          </p:cNvSpPr>
          <p:nvPr/>
        </p:nvSpPr>
        <p:spPr bwMode="auto">
          <a:xfrm flipV="1">
            <a:off x="8080375" y="25431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18" name="Rectangle 1190"/>
          <p:cNvSpPr>
            <a:spLocks noChangeArrowheads="1"/>
          </p:cNvSpPr>
          <p:nvPr/>
        </p:nvSpPr>
        <p:spPr bwMode="auto">
          <a:xfrm>
            <a:off x="8001000" y="263366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19" name="Line 1191"/>
          <p:cNvSpPr>
            <a:spLocks noChangeShapeType="1"/>
          </p:cNvSpPr>
          <p:nvPr/>
        </p:nvSpPr>
        <p:spPr bwMode="auto">
          <a:xfrm>
            <a:off x="8007350" y="262731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0" name="Line 1192"/>
          <p:cNvSpPr>
            <a:spLocks noChangeShapeType="1"/>
          </p:cNvSpPr>
          <p:nvPr/>
        </p:nvSpPr>
        <p:spPr bwMode="auto">
          <a:xfrm>
            <a:off x="8007350" y="26812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1" name="Line 1193"/>
          <p:cNvSpPr>
            <a:spLocks noChangeShapeType="1"/>
          </p:cNvSpPr>
          <p:nvPr/>
        </p:nvSpPr>
        <p:spPr bwMode="auto">
          <a:xfrm flipV="1">
            <a:off x="799306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2" name="Line 1194"/>
          <p:cNvSpPr>
            <a:spLocks noChangeShapeType="1"/>
          </p:cNvSpPr>
          <p:nvPr/>
        </p:nvSpPr>
        <p:spPr bwMode="auto">
          <a:xfrm flipV="1">
            <a:off x="8050213" y="262572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3" name="Rectangle 1195"/>
          <p:cNvSpPr>
            <a:spLocks noChangeArrowheads="1"/>
          </p:cNvSpPr>
          <p:nvPr/>
        </p:nvSpPr>
        <p:spPr bwMode="auto">
          <a:xfrm>
            <a:off x="7562850" y="28670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24" name="Line 1196"/>
          <p:cNvSpPr>
            <a:spLocks noChangeShapeType="1"/>
          </p:cNvSpPr>
          <p:nvPr/>
        </p:nvSpPr>
        <p:spPr bwMode="auto">
          <a:xfrm>
            <a:off x="7569200" y="2860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5" name="Line 1197"/>
          <p:cNvSpPr>
            <a:spLocks noChangeShapeType="1"/>
          </p:cNvSpPr>
          <p:nvPr/>
        </p:nvSpPr>
        <p:spPr bwMode="auto">
          <a:xfrm>
            <a:off x="7569200" y="29146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6" name="Line 1198"/>
          <p:cNvSpPr>
            <a:spLocks noChangeShapeType="1"/>
          </p:cNvSpPr>
          <p:nvPr/>
        </p:nvSpPr>
        <p:spPr bwMode="auto">
          <a:xfrm flipV="1">
            <a:off x="755491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7" name="Line 1199"/>
          <p:cNvSpPr>
            <a:spLocks noChangeShapeType="1"/>
          </p:cNvSpPr>
          <p:nvPr/>
        </p:nvSpPr>
        <p:spPr bwMode="auto">
          <a:xfrm flipV="1">
            <a:off x="7612063" y="28590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28" name="Rectangle 1200"/>
          <p:cNvSpPr>
            <a:spLocks noChangeArrowheads="1"/>
          </p:cNvSpPr>
          <p:nvPr/>
        </p:nvSpPr>
        <p:spPr bwMode="auto">
          <a:xfrm>
            <a:off x="5581650" y="25241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29" name="Line 1201"/>
          <p:cNvSpPr>
            <a:spLocks noChangeShapeType="1"/>
          </p:cNvSpPr>
          <p:nvPr/>
        </p:nvSpPr>
        <p:spPr bwMode="auto">
          <a:xfrm>
            <a:off x="5588000" y="25177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0" name="Line 1202"/>
          <p:cNvSpPr>
            <a:spLocks noChangeShapeType="1"/>
          </p:cNvSpPr>
          <p:nvPr/>
        </p:nvSpPr>
        <p:spPr bwMode="auto">
          <a:xfrm>
            <a:off x="5588000" y="25717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1" name="Line 1203"/>
          <p:cNvSpPr>
            <a:spLocks noChangeShapeType="1"/>
          </p:cNvSpPr>
          <p:nvPr/>
        </p:nvSpPr>
        <p:spPr bwMode="auto">
          <a:xfrm flipV="1">
            <a:off x="557371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2" name="Line 1204"/>
          <p:cNvSpPr>
            <a:spLocks noChangeShapeType="1"/>
          </p:cNvSpPr>
          <p:nvPr/>
        </p:nvSpPr>
        <p:spPr bwMode="auto">
          <a:xfrm flipV="1">
            <a:off x="5630863" y="25161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3" name="Rectangle 1205"/>
          <p:cNvSpPr>
            <a:spLocks noChangeArrowheads="1"/>
          </p:cNvSpPr>
          <p:nvPr/>
        </p:nvSpPr>
        <p:spPr bwMode="auto">
          <a:xfrm>
            <a:off x="6210300" y="30003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34" name="Line 1206"/>
          <p:cNvSpPr>
            <a:spLocks noChangeShapeType="1"/>
          </p:cNvSpPr>
          <p:nvPr/>
        </p:nvSpPr>
        <p:spPr bwMode="auto">
          <a:xfrm>
            <a:off x="6216650"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5" name="Line 1207"/>
          <p:cNvSpPr>
            <a:spLocks noChangeShapeType="1"/>
          </p:cNvSpPr>
          <p:nvPr/>
        </p:nvSpPr>
        <p:spPr bwMode="auto">
          <a:xfrm>
            <a:off x="6216650" y="30480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6" name="Line 1208"/>
          <p:cNvSpPr>
            <a:spLocks noChangeShapeType="1"/>
          </p:cNvSpPr>
          <p:nvPr/>
        </p:nvSpPr>
        <p:spPr bwMode="auto">
          <a:xfrm flipV="1">
            <a:off x="620236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7" name="Line 1209"/>
          <p:cNvSpPr>
            <a:spLocks noChangeShapeType="1"/>
          </p:cNvSpPr>
          <p:nvPr/>
        </p:nvSpPr>
        <p:spPr bwMode="auto">
          <a:xfrm flipV="1">
            <a:off x="6259513" y="29924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38" name="Rectangle 1210"/>
          <p:cNvSpPr>
            <a:spLocks noChangeArrowheads="1"/>
          </p:cNvSpPr>
          <p:nvPr/>
        </p:nvSpPr>
        <p:spPr bwMode="auto">
          <a:xfrm>
            <a:off x="5924550" y="2790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39" name="Line 1211"/>
          <p:cNvSpPr>
            <a:spLocks noChangeShapeType="1"/>
          </p:cNvSpPr>
          <p:nvPr/>
        </p:nvSpPr>
        <p:spPr bwMode="auto">
          <a:xfrm>
            <a:off x="5930900" y="2784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40" name="Line 1212"/>
          <p:cNvSpPr>
            <a:spLocks noChangeShapeType="1"/>
          </p:cNvSpPr>
          <p:nvPr/>
        </p:nvSpPr>
        <p:spPr bwMode="auto">
          <a:xfrm>
            <a:off x="5930900" y="2838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41" name="Line 1213"/>
          <p:cNvSpPr>
            <a:spLocks noChangeShapeType="1"/>
          </p:cNvSpPr>
          <p:nvPr/>
        </p:nvSpPr>
        <p:spPr bwMode="auto">
          <a:xfrm flipV="1">
            <a:off x="591661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42" name="Line 1214"/>
          <p:cNvSpPr>
            <a:spLocks noChangeShapeType="1"/>
          </p:cNvSpPr>
          <p:nvPr/>
        </p:nvSpPr>
        <p:spPr bwMode="auto">
          <a:xfrm flipV="1">
            <a:off x="5973763" y="2782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43" name="Rectangle 1215"/>
          <p:cNvSpPr>
            <a:spLocks noChangeArrowheads="1"/>
          </p:cNvSpPr>
          <p:nvPr/>
        </p:nvSpPr>
        <p:spPr bwMode="auto">
          <a:xfrm>
            <a:off x="8043863" y="245745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44" name="Rectangle 1216"/>
          <p:cNvSpPr>
            <a:spLocks noChangeArrowheads="1"/>
          </p:cNvSpPr>
          <p:nvPr/>
        </p:nvSpPr>
        <p:spPr bwMode="auto">
          <a:xfrm>
            <a:off x="8053388" y="2438400"/>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45" name="Rectangle 1217"/>
          <p:cNvSpPr>
            <a:spLocks noChangeArrowheads="1"/>
          </p:cNvSpPr>
          <p:nvPr/>
        </p:nvSpPr>
        <p:spPr bwMode="auto">
          <a:xfrm>
            <a:off x="8104188" y="2517775"/>
            <a:ext cx="71437" cy="5238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46" name="Rectangle 1218"/>
          <p:cNvSpPr>
            <a:spLocks noChangeArrowheads="1"/>
          </p:cNvSpPr>
          <p:nvPr/>
        </p:nvSpPr>
        <p:spPr bwMode="auto">
          <a:xfrm>
            <a:off x="8091488" y="2473325"/>
            <a:ext cx="71437" cy="52388"/>
          </a:xfrm>
          <a:prstGeom prst="rect">
            <a:avLst/>
          </a:prstGeom>
          <a:solidFill>
            <a:srgbClr val="676767"/>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47" name="Rectangle 1219"/>
          <p:cNvSpPr>
            <a:spLocks noChangeArrowheads="1"/>
          </p:cNvSpPr>
          <p:nvPr/>
        </p:nvSpPr>
        <p:spPr bwMode="auto">
          <a:xfrm>
            <a:off x="8093075" y="2425700"/>
            <a:ext cx="41275" cy="5715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48" name="Line 1220"/>
          <p:cNvSpPr>
            <a:spLocks noChangeShapeType="1"/>
          </p:cNvSpPr>
          <p:nvPr/>
        </p:nvSpPr>
        <p:spPr bwMode="auto">
          <a:xfrm>
            <a:off x="8089900" y="2428875"/>
            <a:ext cx="60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49" name="Freeform 1221"/>
          <p:cNvSpPr>
            <a:spLocks/>
          </p:cNvSpPr>
          <p:nvPr/>
        </p:nvSpPr>
        <p:spPr bwMode="auto">
          <a:xfrm>
            <a:off x="8147050" y="2454275"/>
            <a:ext cx="36513" cy="80963"/>
          </a:xfrm>
          <a:custGeom>
            <a:avLst/>
            <a:gdLst>
              <a:gd name="T0" fmla="*/ 0 w 23"/>
              <a:gd name="T1" fmla="*/ 0 h 51"/>
              <a:gd name="T2" fmla="*/ 2147483646 w 23"/>
              <a:gd name="T3" fmla="*/ 2147483646 h 51"/>
              <a:gd name="T4" fmla="*/ 2147483646 w 23"/>
              <a:gd name="T5" fmla="*/ 2147483646 h 51"/>
              <a:gd name="T6" fmla="*/ 2147483646 w 23"/>
              <a:gd name="T7" fmla="*/ 2147483646 h 51"/>
              <a:gd name="T8" fmla="*/ 2147483646 w 23"/>
              <a:gd name="T9" fmla="*/ 2147483646 h 51"/>
              <a:gd name="T10" fmla="*/ 2147483646 w 23"/>
              <a:gd name="T11" fmla="*/ 2147483646 h 51"/>
              <a:gd name="T12" fmla="*/ 2147483646 w 23"/>
              <a:gd name="T13" fmla="*/ 2147483646 h 51"/>
              <a:gd name="T14" fmla="*/ 2147483646 w 23"/>
              <a:gd name="T15" fmla="*/ 2147483646 h 51"/>
              <a:gd name="T16" fmla="*/ 2147483646 w 23"/>
              <a:gd name="T17" fmla="*/ 2147483646 h 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1"/>
              <a:gd name="T29" fmla="*/ 23 w 23"/>
              <a:gd name="T30" fmla="*/ 51 h 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1">
                <a:moveTo>
                  <a:pt x="0" y="0"/>
                </a:moveTo>
                <a:lnTo>
                  <a:pt x="2" y="8"/>
                </a:lnTo>
                <a:lnTo>
                  <a:pt x="4" y="14"/>
                </a:lnTo>
                <a:lnTo>
                  <a:pt x="8" y="20"/>
                </a:lnTo>
                <a:lnTo>
                  <a:pt x="12" y="26"/>
                </a:lnTo>
                <a:lnTo>
                  <a:pt x="14" y="32"/>
                </a:lnTo>
                <a:lnTo>
                  <a:pt x="18" y="38"/>
                </a:lnTo>
                <a:lnTo>
                  <a:pt x="20" y="44"/>
                </a:lnTo>
                <a:lnTo>
                  <a:pt x="22" y="50"/>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3750" name="Rectangle 1222"/>
          <p:cNvSpPr>
            <a:spLocks noChangeArrowheads="1"/>
          </p:cNvSpPr>
          <p:nvPr/>
        </p:nvSpPr>
        <p:spPr bwMode="auto">
          <a:xfrm>
            <a:off x="8151813" y="2538413"/>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51" name="Line 1223"/>
          <p:cNvSpPr>
            <a:spLocks noChangeShapeType="1"/>
          </p:cNvSpPr>
          <p:nvPr/>
        </p:nvSpPr>
        <p:spPr bwMode="auto">
          <a:xfrm>
            <a:off x="81581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2" name="Line 1224"/>
          <p:cNvSpPr>
            <a:spLocks noChangeShapeType="1"/>
          </p:cNvSpPr>
          <p:nvPr/>
        </p:nvSpPr>
        <p:spPr bwMode="auto">
          <a:xfrm>
            <a:off x="8158163" y="258603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3" name="Line 1225"/>
          <p:cNvSpPr>
            <a:spLocks noChangeShapeType="1"/>
          </p:cNvSpPr>
          <p:nvPr/>
        </p:nvSpPr>
        <p:spPr bwMode="auto">
          <a:xfrm flipV="1">
            <a:off x="814387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4" name="Line 1226"/>
          <p:cNvSpPr>
            <a:spLocks noChangeShapeType="1"/>
          </p:cNvSpPr>
          <p:nvPr/>
        </p:nvSpPr>
        <p:spPr bwMode="auto">
          <a:xfrm flipV="1">
            <a:off x="8201025" y="2530475"/>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5" name="Rectangle 1227"/>
          <p:cNvSpPr>
            <a:spLocks noChangeArrowheads="1"/>
          </p:cNvSpPr>
          <p:nvPr/>
        </p:nvSpPr>
        <p:spPr bwMode="auto">
          <a:xfrm>
            <a:off x="8088313" y="248443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56" name="Line 1228"/>
          <p:cNvSpPr>
            <a:spLocks noChangeShapeType="1"/>
          </p:cNvSpPr>
          <p:nvPr/>
        </p:nvSpPr>
        <p:spPr bwMode="auto">
          <a:xfrm>
            <a:off x="8094663" y="2478088"/>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7" name="Line 1229"/>
          <p:cNvSpPr>
            <a:spLocks noChangeShapeType="1"/>
          </p:cNvSpPr>
          <p:nvPr/>
        </p:nvSpPr>
        <p:spPr bwMode="auto">
          <a:xfrm>
            <a:off x="8094663" y="2532063"/>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8" name="Line 1230"/>
          <p:cNvSpPr>
            <a:spLocks noChangeShapeType="1"/>
          </p:cNvSpPr>
          <p:nvPr/>
        </p:nvSpPr>
        <p:spPr bwMode="auto">
          <a:xfrm flipV="1">
            <a:off x="808037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59" name="Line 1231"/>
          <p:cNvSpPr>
            <a:spLocks noChangeShapeType="1"/>
          </p:cNvSpPr>
          <p:nvPr/>
        </p:nvSpPr>
        <p:spPr bwMode="auto">
          <a:xfrm flipV="1">
            <a:off x="8137525" y="24765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60" name="Line 1232"/>
          <p:cNvSpPr>
            <a:spLocks noChangeShapeType="1"/>
          </p:cNvSpPr>
          <p:nvPr/>
        </p:nvSpPr>
        <p:spPr bwMode="auto">
          <a:xfrm>
            <a:off x="5343525" y="23209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61" name="Rectangle 1233"/>
          <p:cNvSpPr>
            <a:spLocks noChangeArrowheads="1"/>
          </p:cNvSpPr>
          <p:nvPr/>
        </p:nvSpPr>
        <p:spPr bwMode="auto">
          <a:xfrm>
            <a:off x="1000125" y="3629025"/>
            <a:ext cx="155575" cy="130175"/>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2" name="Rectangle 1234"/>
          <p:cNvSpPr>
            <a:spLocks noChangeArrowheads="1"/>
          </p:cNvSpPr>
          <p:nvPr/>
        </p:nvSpPr>
        <p:spPr bwMode="auto">
          <a:xfrm>
            <a:off x="6010275" y="3651250"/>
            <a:ext cx="193675" cy="195263"/>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3" name="Rectangle 1235"/>
          <p:cNvSpPr>
            <a:spLocks noChangeArrowheads="1"/>
          </p:cNvSpPr>
          <p:nvPr/>
        </p:nvSpPr>
        <p:spPr bwMode="auto">
          <a:xfrm>
            <a:off x="7597775" y="2638425"/>
            <a:ext cx="95250" cy="160338"/>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4" name="Rectangle 1236"/>
          <p:cNvSpPr>
            <a:spLocks noChangeArrowheads="1"/>
          </p:cNvSpPr>
          <p:nvPr/>
        </p:nvSpPr>
        <p:spPr bwMode="auto">
          <a:xfrm>
            <a:off x="7691438" y="2765425"/>
            <a:ext cx="134937" cy="147638"/>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5" name="Rectangle 1237"/>
          <p:cNvSpPr>
            <a:spLocks noChangeArrowheads="1"/>
          </p:cNvSpPr>
          <p:nvPr/>
        </p:nvSpPr>
        <p:spPr bwMode="auto">
          <a:xfrm>
            <a:off x="977900" y="3746500"/>
            <a:ext cx="104775"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6" name="Rectangle 1238"/>
          <p:cNvSpPr>
            <a:spLocks noChangeArrowheads="1"/>
          </p:cNvSpPr>
          <p:nvPr/>
        </p:nvSpPr>
        <p:spPr bwMode="auto">
          <a:xfrm>
            <a:off x="1098550" y="374967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7" name="Rectangle 1239"/>
          <p:cNvSpPr>
            <a:spLocks noChangeArrowheads="1"/>
          </p:cNvSpPr>
          <p:nvPr/>
        </p:nvSpPr>
        <p:spPr bwMode="auto">
          <a:xfrm>
            <a:off x="1041400" y="3717925"/>
            <a:ext cx="38100" cy="508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8" name="Rectangle 1240"/>
          <p:cNvSpPr>
            <a:spLocks noChangeArrowheads="1"/>
          </p:cNvSpPr>
          <p:nvPr/>
        </p:nvSpPr>
        <p:spPr bwMode="auto">
          <a:xfrm>
            <a:off x="977900" y="3733800"/>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69" name="Rectangle 1241"/>
          <p:cNvSpPr>
            <a:spLocks noChangeArrowheads="1"/>
          </p:cNvSpPr>
          <p:nvPr/>
        </p:nvSpPr>
        <p:spPr bwMode="auto">
          <a:xfrm>
            <a:off x="1054100" y="3781425"/>
            <a:ext cx="88900" cy="111125"/>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70" name="Freeform 1242"/>
          <p:cNvSpPr>
            <a:spLocks/>
          </p:cNvSpPr>
          <p:nvPr/>
        </p:nvSpPr>
        <p:spPr bwMode="auto">
          <a:xfrm>
            <a:off x="962025" y="3717925"/>
            <a:ext cx="106363" cy="26988"/>
          </a:xfrm>
          <a:custGeom>
            <a:avLst/>
            <a:gdLst>
              <a:gd name="T0" fmla="*/ 0 w 67"/>
              <a:gd name="T1" fmla="*/ 0 h 17"/>
              <a:gd name="T2" fmla="*/ 2147483646 w 67"/>
              <a:gd name="T3" fmla="*/ 2147483646 h 17"/>
              <a:gd name="T4" fmla="*/ 2147483646 w 67"/>
              <a:gd name="T5" fmla="*/ 2147483646 h 17"/>
              <a:gd name="T6" fmla="*/ 2147483646 w 67"/>
              <a:gd name="T7" fmla="*/ 2147483646 h 17"/>
              <a:gd name="T8" fmla="*/ 0 60000 65536"/>
              <a:gd name="T9" fmla="*/ 0 60000 65536"/>
              <a:gd name="T10" fmla="*/ 0 60000 65536"/>
              <a:gd name="T11" fmla="*/ 0 60000 65536"/>
              <a:gd name="T12" fmla="*/ 0 w 67"/>
              <a:gd name="T13" fmla="*/ 0 h 17"/>
              <a:gd name="T14" fmla="*/ 67 w 67"/>
              <a:gd name="T15" fmla="*/ 17 h 17"/>
            </a:gdLst>
            <a:ahLst/>
            <a:cxnLst>
              <a:cxn ang="T8">
                <a:pos x="T0" y="T1"/>
              </a:cxn>
              <a:cxn ang="T9">
                <a:pos x="T2" y="T3"/>
              </a:cxn>
              <a:cxn ang="T10">
                <a:pos x="T4" y="T5"/>
              </a:cxn>
              <a:cxn ang="T11">
                <a:pos x="T6" y="T7"/>
              </a:cxn>
            </a:cxnLst>
            <a:rect l="T12" t="T13" r="T14" b="T15"/>
            <a:pathLst>
              <a:path w="67" h="17">
                <a:moveTo>
                  <a:pt x="0" y="0"/>
                </a:moveTo>
                <a:lnTo>
                  <a:pt x="30" y="6"/>
                </a:lnTo>
                <a:lnTo>
                  <a:pt x="66" y="16"/>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3771" name="Rectangle 1243"/>
          <p:cNvSpPr>
            <a:spLocks noChangeArrowheads="1"/>
          </p:cNvSpPr>
          <p:nvPr/>
        </p:nvSpPr>
        <p:spPr bwMode="auto">
          <a:xfrm>
            <a:off x="1054100" y="3759200"/>
            <a:ext cx="44450" cy="444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72" name="Freeform 1244"/>
          <p:cNvSpPr>
            <a:spLocks/>
          </p:cNvSpPr>
          <p:nvPr/>
        </p:nvSpPr>
        <p:spPr bwMode="auto">
          <a:xfrm>
            <a:off x="1016000" y="3733800"/>
            <a:ext cx="150813" cy="87313"/>
          </a:xfrm>
          <a:custGeom>
            <a:avLst/>
            <a:gdLst>
              <a:gd name="T0" fmla="*/ 0 w 95"/>
              <a:gd name="T1" fmla="*/ 0 h 55"/>
              <a:gd name="T2" fmla="*/ 2147483646 w 95"/>
              <a:gd name="T3" fmla="*/ 0 h 55"/>
              <a:gd name="T4" fmla="*/ 2147483646 w 95"/>
              <a:gd name="T5" fmla="*/ 2147483646 h 55"/>
              <a:gd name="T6" fmla="*/ 2147483646 w 95"/>
              <a:gd name="T7" fmla="*/ 2147483646 h 55"/>
              <a:gd name="T8" fmla="*/ 2147483646 w 95"/>
              <a:gd name="T9" fmla="*/ 2147483646 h 55"/>
              <a:gd name="T10" fmla="*/ 2147483646 w 95"/>
              <a:gd name="T11" fmla="*/ 2147483646 h 55"/>
              <a:gd name="T12" fmla="*/ 2147483646 w 95"/>
              <a:gd name="T13" fmla="*/ 2147483646 h 55"/>
              <a:gd name="T14" fmla="*/ 2147483646 w 95"/>
              <a:gd name="T15" fmla="*/ 2147483646 h 55"/>
              <a:gd name="T16" fmla="*/ 2147483646 w 95"/>
              <a:gd name="T17" fmla="*/ 2147483646 h 55"/>
              <a:gd name="T18" fmla="*/ 2147483646 w 95"/>
              <a:gd name="T19" fmla="*/ 2147483646 h 55"/>
              <a:gd name="T20" fmla="*/ 2147483646 w 95"/>
              <a:gd name="T21" fmla="*/ 2147483646 h 55"/>
              <a:gd name="T22" fmla="*/ 2147483646 w 95"/>
              <a:gd name="T23" fmla="*/ 2147483646 h 55"/>
              <a:gd name="T24" fmla="*/ 2147483646 w 95"/>
              <a:gd name="T25" fmla="*/ 2147483646 h 55"/>
              <a:gd name="T26" fmla="*/ 2147483646 w 95"/>
              <a:gd name="T27" fmla="*/ 2147483646 h 55"/>
              <a:gd name="T28" fmla="*/ 2147483646 w 95"/>
              <a:gd name="T29" fmla="*/ 2147483646 h 55"/>
              <a:gd name="T30" fmla="*/ 2147483646 w 95"/>
              <a:gd name="T31" fmla="*/ 2147483646 h 55"/>
              <a:gd name="T32" fmla="*/ 2147483646 w 95"/>
              <a:gd name="T33" fmla="*/ 2147483646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5"/>
              <a:gd name="T52" fmla="*/ 0 h 55"/>
              <a:gd name="T53" fmla="*/ 95 w 95"/>
              <a:gd name="T54" fmla="*/ 55 h 5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5" h="55">
                <a:moveTo>
                  <a:pt x="0" y="0"/>
                </a:moveTo>
                <a:lnTo>
                  <a:pt x="10" y="0"/>
                </a:lnTo>
                <a:lnTo>
                  <a:pt x="16" y="2"/>
                </a:lnTo>
                <a:lnTo>
                  <a:pt x="22" y="4"/>
                </a:lnTo>
                <a:lnTo>
                  <a:pt x="28" y="8"/>
                </a:lnTo>
                <a:lnTo>
                  <a:pt x="34" y="12"/>
                </a:lnTo>
                <a:lnTo>
                  <a:pt x="40" y="14"/>
                </a:lnTo>
                <a:lnTo>
                  <a:pt x="46" y="18"/>
                </a:lnTo>
                <a:lnTo>
                  <a:pt x="52" y="22"/>
                </a:lnTo>
                <a:lnTo>
                  <a:pt x="58" y="26"/>
                </a:lnTo>
                <a:lnTo>
                  <a:pt x="64" y="28"/>
                </a:lnTo>
                <a:lnTo>
                  <a:pt x="70" y="32"/>
                </a:lnTo>
                <a:lnTo>
                  <a:pt x="76" y="34"/>
                </a:lnTo>
                <a:lnTo>
                  <a:pt x="82" y="38"/>
                </a:lnTo>
                <a:lnTo>
                  <a:pt x="84" y="44"/>
                </a:lnTo>
                <a:lnTo>
                  <a:pt x="88" y="50"/>
                </a:lnTo>
                <a:lnTo>
                  <a:pt x="94" y="5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23773" name="Rectangle 1245"/>
          <p:cNvSpPr>
            <a:spLocks noChangeArrowheads="1"/>
          </p:cNvSpPr>
          <p:nvPr/>
        </p:nvSpPr>
        <p:spPr bwMode="auto">
          <a:xfrm>
            <a:off x="1076325" y="36798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74" name="Line 1246"/>
          <p:cNvSpPr>
            <a:spLocks noChangeShapeType="1"/>
          </p:cNvSpPr>
          <p:nvPr/>
        </p:nvSpPr>
        <p:spPr bwMode="auto">
          <a:xfrm>
            <a:off x="1082675" y="36734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75" name="Line 1247"/>
          <p:cNvSpPr>
            <a:spLocks noChangeShapeType="1"/>
          </p:cNvSpPr>
          <p:nvPr/>
        </p:nvSpPr>
        <p:spPr bwMode="auto">
          <a:xfrm>
            <a:off x="1082675"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76" name="Line 1248"/>
          <p:cNvSpPr>
            <a:spLocks noChangeShapeType="1"/>
          </p:cNvSpPr>
          <p:nvPr/>
        </p:nvSpPr>
        <p:spPr bwMode="auto">
          <a:xfrm flipV="1">
            <a:off x="106838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77" name="Line 1249"/>
          <p:cNvSpPr>
            <a:spLocks noChangeShapeType="1"/>
          </p:cNvSpPr>
          <p:nvPr/>
        </p:nvSpPr>
        <p:spPr bwMode="auto">
          <a:xfrm flipV="1">
            <a:off x="1125538" y="36718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78" name="Rectangle 1250"/>
          <p:cNvSpPr>
            <a:spLocks noChangeArrowheads="1"/>
          </p:cNvSpPr>
          <p:nvPr/>
        </p:nvSpPr>
        <p:spPr bwMode="auto">
          <a:xfrm>
            <a:off x="6108700" y="37338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79" name="Line 1251"/>
          <p:cNvSpPr>
            <a:spLocks noChangeShapeType="1"/>
          </p:cNvSpPr>
          <p:nvPr/>
        </p:nvSpPr>
        <p:spPr bwMode="auto">
          <a:xfrm>
            <a:off x="6115050" y="37274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0" name="Line 1252"/>
          <p:cNvSpPr>
            <a:spLocks noChangeShapeType="1"/>
          </p:cNvSpPr>
          <p:nvPr/>
        </p:nvSpPr>
        <p:spPr bwMode="auto">
          <a:xfrm>
            <a:off x="6115050" y="37814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1" name="Line 1253"/>
          <p:cNvSpPr>
            <a:spLocks noChangeShapeType="1"/>
          </p:cNvSpPr>
          <p:nvPr/>
        </p:nvSpPr>
        <p:spPr bwMode="auto">
          <a:xfrm flipV="1">
            <a:off x="610076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2" name="Line 1254"/>
          <p:cNvSpPr>
            <a:spLocks noChangeShapeType="1"/>
          </p:cNvSpPr>
          <p:nvPr/>
        </p:nvSpPr>
        <p:spPr bwMode="auto">
          <a:xfrm flipV="1">
            <a:off x="6157913" y="37258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3" name="Rectangle 1255"/>
          <p:cNvSpPr>
            <a:spLocks noChangeArrowheads="1"/>
          </p:cNvSpPr>
          <p:nvPr/>
        </p:nvSpPr>
        <p:spPr bwMode="auto">
          <a:xfrm>
            <a:off x="962025" y="3616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84" name="Line 1256"/>
          <p:cNvSpPr>
            <a:spLocks noChangeShapeType="1"/>
          </p:cNvSpPr>
          <p:nvPr/>
        </p:nvSpPr>
        <p:spPr bwMode="auto">
          <a:xfrm>
            <a:off x="968375" y="3609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5" name="Line 1257"/>
          <p:cNvSpPr>
            <a:spLocks noChangeShapeType="1"/>
          </p:cNvSpPr>
          <p:nvPr/>
        </p:nvSpPr>
        <p:spPr bwMode="auto">
          <a:xfrm>
            <a:off x="968375" y="3663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6" name="Line 1258"/>
          <p:cNvSpPr>
            <a:spLocks noChangeShapeType="1"/>
          </p:cNvSpPr>
          <p:nvPr/>
        </p:nvSpPr>
        <p:spPr bwMode="auto">
          <a:xfrm flipV="1">
            <a:off x="95408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7" name="Line 1259"/>
          <p:cNvSpPr>
            <a:spLocks noChangeShapeType="1"/>
          </p:cNvSpPr>
          <p:nvPr/>
        </p:nvSpPr>
        <p:spPr bwMode="auto">
          <a:xfrm flipV="1">
            <a:off x="1011238" y="3608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88" name="Rectangle 1260"/>
          <p:cNvSpPr>
            <a:spLocks noChangeArrowheads="1"/>
          </p:cNvSpPr>
          <p:nvPr/>
        </p:nvSpPr>
        <p:spPr bwMode="auto">
          <a:xfrm>
            <a:off x="1133475" y="373697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89" name="Line 1261"/>
          <p:cNvSpPr>
            <a:spLocks noChangeShapeType="1"/>
          </p:cNvSpPr>
          <p:nvPr/>
        </p:nvSpPr>
        <p:spPr bwMode="auto">
          <a:xfrm>
            <a:off x="1139825" y="37306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0" name="Line 1262"/>
          <p:cNvSpPr>
            <a:spLocks noChangeShapeType="1"/>
          </p:cNvSpPr>
          <p:nvPr/>
        </p:nvSpPr>
        <p:spPr bwMode="auto">
          <a:xfrm>
            <a:off x="1139825" y="3784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1" name="Line 1263"/>
          <p:cNvSpPr>
            <a:spLocks noChangeShapeType="1"/>
          </p:cNvSpPr>
          <p:nvPr/>
        </p:nvSpPr>
        <p:spPr bwMode="auto">
          <a:xfrm flipV="1">
            <a:off x="112553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2" name="Line 1264"/>
          <p:cNvSpPr>
            <a:spLocks noChangeShapeType="1"/>
          </p:cNvSpPr>
          <p:nvPr/>
        </p:nvSpPr>
        <p:spPr bwMode="auto">
          <a:xfrm flipV="1">
            <a:off x="1182688" y="37290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3" name="Rectangle 1265"/>
          <p:cNvSpPr>
            <a:spLocks noChangeArrowheads="1"/>
          </p:cNvSpPr>
          <p:nvPr/>
        </p:nvSpPr>
        <p:spPr bwMode="auto">
          <a:xfrm>
            <a:off x="7673975" y="2667000"/>
            <a:ext cx="60325" cy="101600"/>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94" name="Line 1266"/>
          <p:cNvSpPr>
            <a:spLocks noChangeShapeType="1"/>
          </p:cNvSpPr>
          <p:nvPr/>
        </p:nvSpPr>
        <p:spPr bwMode="auto">
          <a:xfrm>
            <a:off x="7591425" y="2632075"/>
            <a:ext cx="114300" cy="31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5" name="Rectangle 1267"/>
          <p:cNvSpPr>
            <a:spLocks noChangeArrowheads="1"/>
          </p:cNvSpPr>
          <p:nvPr/>
        </p:nvSpPr>
        <p:spPr bwMode="auto">
          <a:xfrm>
            <a:off x="7588250" y="27273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796" name="Line 1268"/>
          <p:cNvSpPr>
            <a:spLocks noChangeShapeType="1"/>
          </p:cNvSpPr>
          <p:nvPr/>
        </p:nvSpPr>
        <p:spPr bwMode="auto">
          <a:xfrm>
            <a:off x="7594600" y="27209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7" name="Line 1269"/>
          <p:cNvSpPr>
            <a:spLocks noChangeShapeType="1"/>
          </p:cNvSpPr>
          <p:nvPr/>
        </p:nvSpPr>
        <p:spPr bwMode="auto">
          <a:xfrm>
            <a:off x="7594600" y="27749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8" name="Line 1270"/>
          <p:cNvSpPr>
            <a:spLocks noChangeShapeType="1"/>
          </p:cNvSpPr>
          <p:nvPr/>
        </p:nvSpPr>
        <p:spPr bwMode="auto">
          <a:xfrm flipV="1">
            <a:off x="758031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799" name="Line 1271"/>
          <p:cNvSpPr>
            <a:spLocks noChangeShapeType="1"/>
          </p:cNvSpPr>
          <p:nvPr/>
        </p:nvSpPr>
        <p:spPr bwMode="auto">
          <a:xfrm flipV="1">
            <a:off x="7637463" y="27193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0" name="Rectangle 1272"/>
          <p:cNvSpPr>
            <a:spLocks noChangeArrowheads="1"/>
          </p:cNvSpPr>
          <p:nvPr/>
        </p:nvSpPr>
        <p:spPr bwMode="auto">
          <a:xfrm>
            <a:off x="7562850" y="26479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01" name="Line 1273"/>
          <p:cNvSpPr>
            <a:spLocks noChangeShapeType="1"/>
          </p:cNvSpPr>
          <p:nvPr/>
        </p:nvSpPr>
        <p:spPr bwMode="auto">
          <a:xfrm>
            <a:off x="7569200" y="26416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2" name="Line 1274"/>
          <p:cNvSpPr>
            <a:spLocks noChangeShapeType="1"/>
          </p:cNvSpPr>
          <p:nvPr/>
        </p:nvSpPr>
        <p:spPr bwMode="auto">
          <a:xfrm>
            <a:off x="7569200" y="26955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3" name="Line 1275"/>
          <p:cNvSpPr>
            <a:spLocks noChangeShapeType="1"/>
          </p:cNvSpPr>
          <p:nvPr/>
        </p:nvSpPr>
        <p:spPr bwMode="auto">
          <a:xfrm flipV="1">
            <a:off x="755491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4" name="Line 1276"/>
          <p:cNvSpPr>
            <a:spLocks noChangeShapeType="1"/>
          </p:cNvSpPr>
          <p:nvPr/>
        </p:nvSpPr>
        <p:spPr bwMode="auto">
          <a:xfrm flipV="1">
            <a:off x="7612063" y="26400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5" name="Rectangle 1277"/>
          <p:cNvSpPr>
            <a:spLocks noChangeArrowheads="1"/>
          </p:cNvSpPr>
          <p:nvPr/>
        </p:nvSpPr>
        <p:spPr bwMode="auto">
          <a:xfrm>
            <a:off x="7870825" y="268605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06" name="Line 1278"/>
          <p:cNvSpPr>
            <a:spLocks noChangeShapeType="1"/>
          </p:cNvSpPr>
          <p:nvPr/>
        </p:nvSpPr>
        <p:spPr bwMode="auto">
          <a:xfrm>
            <a:off x="7877175" y="26797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7" name="Line 1279"/>
          <p:cNvSpPr>
            <a:spLocks noChangeShapeType="1"/>
          </p:cNvSpPr>
          <p:nvPr/>
        </p:nvSpPr>
        <p:spPr bwMode="auto">
          <a:xfrm>
            <a:off x="7877175" y="27336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8" name="Line 1280"/>
          <p:cNvSpPr>
            <a:spLocks noChangeShapeType="1"/>
          </p:cNvSpPr>
          <p:nvPr/>
        </p:nvSpPr>
        <p:spPr bwMode="auto">
          <a:xfrm flipV="1">
            <a:off x="786288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09" name="Line 1281"/>
          <p:cNvSpPr>
            <a:spLocks noChangeShapeType="1"/>
          </p:cNvSpPr>
          <p:nvPr/>
        </p:nvSpPr>
        <p:spPr bwMode="auto">
          <a:xfrm flipV="1">
            <a:off x="7920038" y="267811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0" name="Rectangle 1282"/>
          <p:cNvSpPr>
            <a:spLocks noChangeArrowheads="1"/>
          </p:cNvSpPr>
          <p:nvPr/>
        </p:nvSpPr>
        <p:spPr bwMode="auto">
          <a:xfrm>
            <a:off x="7667625" y="27019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11" name="Line 1283"/>
          <p:cNvSpPr>
            <a:spLocks noChangeShapeType="1"/>
          </p:cNvSpPr>
          <p:nvPr/>
        </p:nvSpPr>
        <p:spPr bwMode="auto">
          <a:xfrm>
            <a:off x="7673975" y="2695575"/>
            <a:ext cx="444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2" name="Line 1284"/>
          <p:cNvSpPr>
            <a:spLocks noChangeShapeType="1"/>
          </p:cNvSpPr>
          <p:nvPr/>
        </p:nvSpPr>
        <p:spPr bwMode="auto">
          <a:xfrm>
            <a:off x="7673975" y="27495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3" name="Line 1285"/>
          <p:cNvSpPr>
            <a:spLocks noChangeShapeType="1"/>
          </p:cNvSpPr>
          <p:nvPr/>
        </p:nvSpPr>
        <p:spPr bwMode="auto">
          <a:xfrm flipV="1">
            <a:off x="765968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4" name="Line 1286"/>
          <p:cNvSpPr>
            <a:spLocks noChangeShapeType="1"/>
          </p:cNvSpPr>
          <p:nvPr/>
        </p:nvSpPr>
        <p:spPr bwMode="auto">
          <a:xfrm flipV="1">
            <a:off x="7716838" y="26939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5" name="Rectangle 1287"/>
          <p:cNvSpPr>
            <a:spLocks noChangeArrowheads="1"/>
          </p:cNvSpPr>
          <p:nvPr/>
        </p:nvSpPr>
        <p:spPr bwMode="auto">
          <a:xfrm>
            <a:off x="7400925" y="29464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16" name="Line 1288"/>
          <p:cNvSpPr>
            <a:spLocks noChangeShapeType="1"/>
          </p:cNvSpPr>
          <p:nvPr/>
        </p:nvSpPr>
        <p:spPr bwMode="auto">
          <a:xfrm>
            <a:off x="7407275" y="2940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7" name="Line 1289"/>
          <p:cNvSpPr>
            <a:spLocks noChangeShapeType="1"/>
          </p:cNvSpPr>
          <p:nvPr/>
        </p:nvSpPr>
        <p:spPr bwMode="auto">
          <a:xfrm>
            <a:off x="7407275" y="29940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8" name="Line 1290"/>
          <p:cNvSpPr>
            <a:spLocks noChangeShapeType="1"/>
          </p:cNvSpPr>
          <p:nvPr/>
        </p:nvSpPr>
        <p:spPr bwMode="auto">
          <a:xfrm flipV="1">
            <a:off x="739298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19" name="Line 1291"/>
          <p:cNvSpPr>
            <a:spLocks noChangeShapeType="1"/>
          </p:cNvSpPr>
          <p:nvPr/>
        </p:nvSpPr>
        <p:spPr bwMode="auto">
          <a:xfrm flipV="1">
            <a:off x="7450138" y="29384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0" name="Rectangle 1292"/>
          <p:cNvSpPr>
            <a:spLocks noChangeArrowheads="1"/>
          </p:cNvSpPr>
          <p:nvPr/>
        </p:nvSpPr>
        <p:spPr bwMode="auto">
          <a:xfrm>
            <a:off x="7705725" y="2641600"/>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21" name="Line 1293"/>
          <p:cNvSpPr>
            <a:spLocks noChangeShapeType="1"/>
          </p:cNvSpPr>
          <p:nvPr/>
        </p:nvSpPr>
        <p:spPr bwMode="auto">
          <a:xfrm>
            <a:off x="7712075" y="26352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2" name="Line 1294"/>
          <p:cNvSpPr>
            <a:spLocks noChangeShapeType="1"/>
          </p:cNvSpPr>
          <p:nvPr/>
        </p:nvSpPr>
        <p:spPr bwMode="auto">
          <a:xfrm>
            <a:off x="7712075" y="2689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3" name="Line 1295"/>
          <p:cNvSpPr>
            <a:spLocks noChangeShapeType="1"/>
          </p:cNvSpPr>
          <p:nvPr/>
        </p:nvSpPr>
        <p:spPr bwMode="auto">
          <a:xfrm flipV="1">
            <a:off x="769778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4" name="Line 1296"/>
          <p:cNvSpPr>
            <a:spLocks noChangeShapeType="1"/>
          </p:cNvSpPr>
          <p:nvPr/>
        </p:nvSpPr>
        <p:spPr bwMode="auto">
          <a:xfrm flipV="1">
            <a:off x="7754938" y="2633663"/>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5" name="Rectangle 1297"/>
          <p:cNvSpPr>
            <a:spLocks noChangeArrowheads="1"/>
          </p:cNvSpPr>
          <p:nvPr/>
        </p:nvSpPr>
        <p:spPr bwMode="auto">
          <a:xfrm>
            <a:off x="7673975" y="2765425"/>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26" name="Line 1298"/>
          <p:cNvSpPr>
            <a:spLocks noChangeShapeType="1"/>
          </p:cNvSpPr>
          <p:nvPr/>
        </p:nvSpPr>
        <p:spPr bwMode="auto">
          <a:xfrm>
            <a:off x="7680325" y="275907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7" name="Line 1299"/>
          <p:cNvSpPr>
            <a:spLocks noChangeShapeType="1"/>
          </p:cNvSpPr>
          <p:nvPr/>
        </p:nvSpPr>
        <p:spPr bwMode="auto">
          <a:xfrm>
            <a:off x="7680325" y="281305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8" name="Line 1300"/>
          <p:cNvSpPr>
            <a:spLocks noChangeShapeType="1"/>
          </p:cNvSpPr>
          <p:nvPr/>
        </p:nvSpPr>
        <p:spPr bwMode="auto">
          <a:xfrm flipV="1">
            <a:off x="766603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29" name="Line 1301"/>
          <p:cNvSpPr>
            <a:spLocks noChangeShapeType="1"/>
          </p:cNvSpPr>
          <p:nvPr/>
        </p:nvSpPr>
        <p:spPr bwMode="auto">
          <a:xfrm flipV="1">
            <a:off x="7723188" y="275748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30" name="Rectangle 1302"/>
          <p:cNvSpPr>
            <a:spLocks noChangeArrowheads="1"/>
          </p:cNvSpPr>
          <p:nvPr/>
        </p:nvSpPr>
        <p:spPr bwMode="auto">
          <a:xfrm>
            <a:off x="7286625" y="4083050"/>
            <a:ext cx="1762125" cy="1365250"/>
          </a:xfrm>
          <a:prstGeom prst="rect">
            <a:avLst/>
          </a:prstGeom>
          <a:solidFill>
            <a:srgbClr val="0303B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31" name="Rectangle 1303"/>
          <p:cNvSpPr>
            <a:spLocks noChangeArrowheads="1"/>
          </p:cNvSpPr>
          <p:nvPr/>
        </p:nvSpPr>
        <p:spPr bwMode="auto">
          <a:xfrm>
            <a:off x="5832475" y="2887663"/>
            <a:ext cx="25400" cy="109537"/>
          </a:xfrm>
          <a:prstGeom prst="rect">
            <a:avLst/>
          </a:prstGeom>
          <a:solidFill>
            <a:srgbClr val="7C7C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32" name="Rectangle 1304"/>
          <p:cNvSpPr>
            <a:spLocks noChangeArrowheads="1"/>
          </p:cNvSpPr>
          <p:nvPr/>
        </p:nvSpPr>
        <p:spPr bwMode="auto">
          <a:xfrm>
            <a:off x="7651750" y="3962400"/>
            <a:ext cx="1292225" cy="584200"/>
          </a:xfrm>
          <a:prstGeom prst="rect">
            <a:avLst/>
          </a:prstGeom>
          <a:solidFill>
            <a:schemeClr val="bg2"/>
          </a:solidFill>
          <a:ln w="254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33" name="Rectangle 1305"/>
          <p:cNvSpPr>
            <a:spLocks noChangeArrowheads="1"/>
          </p:cNvSpPr>
          <p:nvPr/>
        </p:nvSpPr>
        <p:spPr bwMode="auto">
          <a:xfrm>
            <a:off x="7767638" y="4302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34" name="Line 1306"/>
          <p:cNvSpPr>
            <a:spLocks noChangeShapeType="1"/>
          </p:cNvSpPr>
          <p:nvPr/>
        </p:nvSpPr>
        <p:spPr bwMode="auto">
          <a:xfrm>
            <a:off x="7816850" y="4086225"/>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35" name="Line 1307"/>
          <p:cNvSpPr>
            <a:spLocks noChangeShapeType="1"/>
          </p:cNvSpPr>
          <p:nvPr/>
        </p:nvSpPr>
        <p:spPr bwMode="auto">
          <a:xfrm>
            <a:off x="7816850" y="4140200"/>
            <a:ext cx="285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36" name="Line 1308"/>
          <p:cNvSpPr>
            <a:spLocks noChangeShapeType="1"/>
          </p:cNvSpPr>
          <p:nvPr/>
        </p:nvSpPr>
        <p:spPr bwMode="auto">
          <a:xfrm flipV="1">
            <a:off x="7802563" y="4084638"/>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37" name="Line 1309"/>
          <p:cNvSpPr>
            <a:spLocks noChangeShapeType="1"/>
          </p:cNvSpPr>
          <p:nvPr/>
        </p:nvSpPr>
        <p:spPr bwMode="auto">
          <a:xfrm flipV="1">
            <a:off x="7864475" y="4089400"/>
            <a:ext cx="0" cy="53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3838" name="Rectangle 1310"/>
          <p:cNvSpPr>
            <a:spLocks noChangeArrowheads="1"/>
          </p:cNvSpPr>
          <p:nvPr/>
        </p:nvSpPr>
        <p:spPr bwMode="auto">
          <a:xfrm>
            <a:off x="7810500" y="4090988"/>
            <a:ext cx="41275" cy="38100"/>
          </a:xfrm>
          <a:prstGeom prst="rect">
            <a:avLst/>
          </a:prstGeom>
          <a:solidFill>
            <a:srgbClr val="00DFCA"/>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39" name="Rectangle 1311"/>
          <p:cNvSpPr>
            <a:spLocks noChangeArrowheads="1"/>
          </p:cNvSpPr>
          <p:nvPr/>
        </p:nvSpPr>
        <p:spPr bwMode="auto">
          <a:xfrm>
            <a:off x="7986713" y="3981450"/>
            <a:ext cx="7985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Customer</a:t>
            </a:r>
          </a:p>
        </p:txBody>
      </p:sp>
      <p:sp>
        <p:nvSpPr>
          <p:cNvPr id="23840" name="Rectangle 1312"/>
          <p:cNvSpPr>
            <a:spLocks noChangeArrowheads="1"/>
          </p:cNvSpPr>
          <p:nvPr/>
        </p:nvSpPr>
        <p:spPr bwMode="auto">
          <a:xfrm>
            <a:off x="7986713" y="4232275"/>
            <a:ext cx="3619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200" b="1" dirty="0">
                <a:solidFill>
                  <a:srgbClr val="000000"/>
                </a:solidFill>
              </a:rPr>
              <a:t>DC</a:t>
            </a:r>
          </a:p>
        </p:txBody>
      </p:sp>
      <p:sp>
        <p:nvSpPr>
          <p:cNvPr id="23841" name="Rectangle 1313"/>
          <p:cNvSpPr>
            <a:spLocks noChangeArrowheads="1"/>
          </p:cNvSpPr>
          <p:nvPr/>
        </p:nvSpPr>
        <p:spPr bwMode="auto">
          <a:xfrm>
            <a:off x="6350" y="520700"/>
            <a:ext cx="9118600" cy="501650"/>
          </a:xfrm>
          <a:prstGeom prst="rect">
            <a:avLst/>
          </a:prstGeom>
          <a:solidFill>
            <a:srgbClr val="0000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2" name="Rectangle 1314"/>
          <p:cNvSpPr>
            <a:spLocks noChangeArrowheads="1"/>
          </p:cNvSpPr>
          <p:nvPr/>
        </p:nvSpPr>
        <p:spPr bwMode="auto">
          <a:xfrm>
            <a:off x="1588" y="4763"/>
            <a:ext cx="9128125"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800" dirty="0">
                <a:solidFill>
                  <a:schemeClr val="bg2"/>
                </a:solidFill>
              </a:rPr>
              <a:t>Where inventory needs to be for a same day / next day order response time - typical results --&gt; 26 DCs</a:t>
            </a:r>
          </a:p>
        </p:txBody>
      </p:sp>
      <p:sp>
        <p:nvSpPr>
          <p:cNvPr id="23843" name="Rectangle 1315"/>
          <p:cNvSpPr>
            <a:spLocks noChangeArrowheads="1"/>
          </p:cNvSpPr>
          <p:nvPr/>
        </p:nvSpPr>
        <p:spPr bwMode="auto">
          <a:xfrm>
            <a:off x="7043738" y="30575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4" name="Rectangle 1316"/>
          <p:cNvSpPr>
            <a:spLocks noChangeArrowheads="1"/>
          </p:cNvSpPr>
          <p:nvPr/>
        </p:nvSpPr>
        <p:spPr bwMode="auto">
          <a:xfrm>
            <a:off x="909638" y="3286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5" name="Oval 1317"/>
          <p:cNvSpPr>
            <a:spLocks noChangeArrowheads="1"/>
          </p:cNvSpPr>
          <p:nvPr/>
        </p:nvSpPr>
        <p:spPr bwMode="auto">
          <a:xfrm>
            <a:off x="679450" y="11969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6" name="Oval 1318"/>
          <p:cNvSpPr>
            <a:spLocks noChangeArrowheads="1"/>
          </p:cNvSpPr>
          <p:nvPr/>
        </p:nvSpPr>
        <p:spPr bwMode="auto">
          <a:xfrm>
            <a:off x="-155575" y="1270000"/>
            <a:ext cx="984250" cy="98425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7" name="Rectangle 1319"/>
          <p:cNvSpPr>
            <a:spLocks noChangeArrowheads="1"/>
          </p:cNvSpPr>
          <p:nvPr/>
        </p:nvSpPr>
        <p:spPr bwMode="auto">
          <a:xfrm>
            <a:off x="300038" y="166687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8" name="Rectangle 1320"/>
          <p:cNvSpPr>
            <a:spLocks noChangeArrowheads="1"/>
          </p:cNvSpPr>
          <p:nvPr/>
        </p:nvSpPr>
        <p:spPr bwMode="auto">
          <a:xfrm>
            <a:off x="490538" y="30829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49" name="Rectangle 1321"/>
          <p:cNvSpPr>
            <a:spLocks noChangeArrowheads="1"/>
          </p:cNvSpPr>
          <p:nvPr/>
        </p:nvSpPr>
        <p:spPr bwMode="auto">
          <a:xfrm>
            <a:off x="4071938" y="38449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0" name="Rectangle 1322"/>
          <p:cNvSpPr>
            <a:spLocks noChangeArrowheads="1"/>
          </p:cNvSpPr>
          <p:nvPr/>
        </p:nvSpPr>
        <p:spPr bwMode="auto">
          <a:xfrm>
            <a:off x="3094038" y="29051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1" name="Rectangle 1323"/>
          <p:cNvSpPr>
            <a:spLocks noChangeArrowheads="1"/>
          </p:cNvSpPr>
          <p:nvPr/>
        </p:nvSpPr>
        <p:spPr bwMode="auto">
          <a:xfrm>
            <a:off x="4795838" y="19907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2" name="Rectangle 1324"/>
          <p:cNvSpPr>
            <a:spLocks noChangeArrowheads="1"/>
          </p:cNvSpPr>
          <p:nvPr/>
        </p:nvSpPr>
        <p:spPr bwMode="auto">
          <a:xfrm>
            <a:off x="6091238" y="37306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3" name="Rectangle 1325"/>
          <p:cNvSpPr>
            <a:spLocks noChangeArrowheads="1"/>
          </p:cNvSpPr>
          <p:nvPr/>
        </p:nvSpPr>
        <p:spPr bwMode="auto">
          <a:xfrm>
            <a:off x="5494338" y="2536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4" name="Rectangle 1326"/>
          <p:cNvSpPr>
            <a:spLocks noChangeArrowheads="1"/>
          </p:cNvSpPr>
          <p:nvPr/>
        </p:nvSpPr>
        <p:spPr bwMode="auto">
          <a:xfrm>
            <a:off x="4618038" y="2943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5" name="Rectangle 1327"/>
          <p:cNvSpPr>
            <a:spLocks noChangeArrowheads="1"/>
          </p:cNvSpPr>
          <p:nvPr/>
        </p:nvSpPr>
        <p:spPr bwMode="auto">
          <a:xfrm>
            <a:off x="7653338" y="26130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6" name="Rectangle 1328"/>
          <p:cNvSpPr>
            <a:spLocks noChangeArrowheads="1"/>
          </p:cNvSpPr>
          <p:nvPr/>
        </p:nvSpPr>
        <p:spPr bwMode="auto">
          <a:xfrm>
            <a:off x="6611938" y="46704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7" name="Oval 1329"/>
          <p:cNvSpPr>
            <a:spLocks noChangeArrowheads="1"/>
          </p:cNvSpPr>
          <p:nvPr/>
        </p:nvSpPr>
        <p:spPr bwMode="auto">
          <a:xfrm>
            <a:off x="92075" y="2679700"/>
            <a:ext cx="984250" cy="984250"/>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8" name="Rectangle 1330"/>
          <p:cNvSpPr>
            <a:spLocks noChangeArrowheads="1"/>
          </p:cNvSpPr>
          <p:nvPr/>
        </p:nvSpPr>
        <p:spPr bwMode="auto">
          <a:xfrm>
            <a:off x="1201738" y="36417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59" name="Rectangle 1331"/>
          <p:cNvSpPr>
            <a:spLocks noChangeArrowheads="1"/>
          </p:cNvSpPr>
          <p:nvPr/>
        </p:nvSpPr>
        <p:spPr bwMode="auto">
          <a:xfrm>
            <a:off x="1163638" y="1647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0" name="Rectangle 1332"/>
          <p:cNvSpPr>
            <a:spLocks noChangeArrowheads="1"/>
          </p:cNvSpPr>
          <p:nvPr/>
        </p:nvSpPr>
        <p:spPr bwMode="auto">
          <a:xfrm>
            <a:off x="2014538" y="38830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1" name="Rectangle 1333"/>
          <p:cNvSpPr>
            <a:spLocks noChangeArrowheads="1"/>
          </p:cNvSpPr>
          <p:nvPr/>
        </p:nvSpPr>
        <p:spPr bwMode="auto">
          <a:xfrm>
            <a:off x="6205538" y="24225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2" name="Rectangle 1334"/>
          <p:cNvSpPr>
            <a:spLocks noChangeArrowheads="1"/>
          </p:cNvSpPr>
          <p:nvPr/>
        </p:nvSpPr>
        <p:spPr bwMode="auto">
          <a:xfrm>
            <a:off x="6167438" y="2943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3" name="Rectangle 1335"/>
          <p:cNvSpPr>
            <a:spLocks noChangeArrowheads="1"/>
          </p:cNvSpPr>
          <p:nvPr/>
        </p:nvSpPr>
        <p:spPr bwMode="auto">
          <a:xfrm>
            <a:off x="5240338" y="34893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4" name="Rectangle 1336"/>
          <p:cNvSpPr>
            <a:spLocks noChangeArrowheads="1"/>
          </p:cNvSpPr>
          <p:nvPr/>
        </p:nvSpPr>
        <p:spPr bwMode="auto">
          <a:xfrm>
            <a:off x="6815138" y="26638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5" name="Rectangle 1337"/>
          <p:cNvSpPr>
            <a:spLocks noChangeArrowheads="1"/>
          </p:cNvSpPr>
          <p:nvPr/>
        </p:nvSpPr>
        <p:spPr bwMode="auto">
          <a:xfrm>
            <a:off x="5202238" y="4340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6" name="Rectangle 1338"/>
          <p:cNvSpPr>
            <a:spLocks noChangeArrowheads="1"/>
          </p:cNvSpPr>
          <p:nvPr/>
        </p:nvSpPr>
        <p:spPr bwMode="auto">
          <a:xfrm>
            <a:off x="5113338" y="2943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7" name="Rectangle 1339"/>
          <p:cNvSpPr>
            <a:spLocks noChangeArrowheads="1"/>
          </p:cNvSpPr>
          <p:nvPr/>
        </p:nvSpPr>
        <p:spPr bwMode="auto">
          <a:xfrm>
            <a:off x="4414838" y="4340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8" name="Rectangle 1340"/>
          <p:cNvSpPr>
            <a:spLocks noChangeArrowheads="1"/>
          </p:cNvSpPr>
          <p:nvPr/>
        </p:nvSpPr>
        <p:spPr bwMode="auto">
          <a:xfrm>
            <a:off x="7272338" y="28543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69" name="Rectangle 1341"/>
          <p:cNvSpPr>
            <a:spLocks noChangeArrowheads="1"/>
          </p:cNvSpPr>
          <p:nvPr/>
        </p:nvSpPr>
        <p:spPr bwMode="auto">
          <a:xfrm>
            <a:off x="1938338" y="27654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0" name="Rectangle 1342"/>
          <p:cNvSpPr>
            <a:spLocks noChangeArrowheads="1"/>
          </p:cNvSpPr>
          <p:nvPr/>
        </p:nvSpPr>
        <p:spPr bwMode="auto">
          <a:xfrm>
            <a:off x="6332538" y="43402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1" name="Rectangle 1343"/>
          <p:cNvSpPr>
            <a:spLocks noChangeArrowheads="1"/>
          </p:cNvSpPr>
          <p:nvPr/>
        </p:nvSpPr>
        <p:spPr bwMode="auto">
          <a:xfrm>
            <a:off x="8021638" y="2473325"/>
            <a:ext cx="130175" cy="130175"/>
          </a:xfrm>
          <a:prstGeom prst="rect">
            <a:avLst/>
          </a:prstGeom>
          <a:solidFill>
            <a:srgbClr val="FAFD00"/>
          </a:solidFill>
          <a:ln w="12700">
            <a:solidFill>
              <a:srgbClr val="000000"/>
            </a:solidFill>
            <a:miter lim="800000"/>
            <a:headEnd/>
            <a:tailEnd/>
          </a:ln>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2" name="Oval 1344"/>
          <p:cNvSpPr>
            <a:spLocks noChangeArrowheads="1"/>
          </p:cNvSpPr>
          <p:nvPr/>
        </p:nvSpPr>
        <p:spPr bwMode="auto">
          <a:xfrm>
            <a:off x="5784850" y="25304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3" name="Oval 1345"/>
          <p:cNvSpPr>
            <a:spLocks noChangeArrowheads="1"/>
          </p:cNvSpPr>
          <p:nvPr/>
        </p:nvSpPr>
        <p:spPr bwMode="auto">
          <a:xfrm>
            <a:off x="3556000" y="32924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4" name="Oval 1346"/>
          <p:cNvSpPr>
            <a:spLocks noChangeArrowheads="1"/>
          </p:cNvSpPr>
          <p:nvPr/>
        </p:nvSpPr>
        <p:spPr bwMode="auto">
          <a:xfrm>
            <a:off x="717550" y="32353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5" name="Oval 1347"/>
          <p:cNvSpPr>
            <a:spLocks noChangeArrowheads="1"/>
          </p:cNvSpPr>
          <p:nvPr/>
        </p:nvSpPr>
        <p:spPr bwMode="auto">
          <a:xfrm>
            <a:off x="469900" y="28733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6" name="Oval 1348"/>
          <p:cNvSpPr>
            <a:spLocks noChangeArrowheads="1"/>
          </p:cNvSpPr>
          <p:nvPr/>
        </p:nvSpPr>
        <p:spPr bwMode="auto">
          <a:xfrm>
            <a:off x="1441450" y="23209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7" name="Oval 1349"/>
          <p:cNvSpPr>
            <a:spLocks noChangeArrowheads="1"/>
          </p:cNvSpPr>
          <p:nvPr/>
        </p:nvSpPr>
        <p:spPr bwMode="auto">
          <a:xfrm>
            <a:off x="1574800" y="34067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8" name="Oval 1350"/>
          <p:cNvSpPr>
            <a:spLocks noChangeArrowheads="1"/>
          </p:cNvSpPr>
          <p:nvPr/>
        </p:nvSpPr>
        <p:spPr bwMode="auto">
          <a:xfrm>
            <a:off x="2584450" y="24733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79" name="Oval 1351"/>
          <p:cNvSpPr>
            <a:spLocks noChangeArrowheads="1"/>
          </p:cNvSpPr>
          <p:nvPr/>
        </p:nvSpPr>
        <p:spPr bwMode="auto">
          <a:xfrm>
            <a:off x="7594600" y="20161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0" name="Oval 1352"/>
          <p:cNvSpPr>
            <a:spLocks noChangeArrowheads="1"/>
          </p:cNvSpPr>
          <p:nvPr/>
        </p:nvSpPr>
        <p:spPr bwMode="auto">
          <a:xfrm>
            <a:off x="7251700" y="2225675"/>
            <a:ext cx="1019175" cy="1019175"/>
          </a:xfrm>
          <a:prstGeom prst="ellipse">
            <a:avLst/>
          </a:prstGeom>
          <a:noFill/>
          <a:ln w="254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1" name="Oval 1353"/>
          <p:cNvSpPr>
            <a:spLocks noChangeArrowheads="1"/>
          </p:cNvSpPr>
          <p:nvPr/>
        </p:nvSpPr>
        <p:spPr bwMode="auto">
          <a:xfrm>
            <a:off x="6870700" y="23590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2" name="Oval 1354"/>
          <p:cNvSpPr>
            <a:spLocks noChangeArrowheads="1"/>
          </p:cNvSpPr>
          <p:nvPr/>
        </p:nvSpPr>
        <p:spPr bwMode="auto">
          <a:xfrm>
            <a:off x="6604000" y="25685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3" name="Oval 1355"/>
          <p:cNvSpPr>
            <a:spLocks noChangeArrowheads="1"/>
          </p:cNvSpPr>
          <p:nvPr/>
        </p:nvSpPr>
        <p:spPr bwMode="auto">
          <a:xfrm>
            <a:off x="6337300" y="21685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4" name="Oval 1356"/>
          <p:cNvSpPr>
            <a:spLocks noChangeArrowheads="1"/>
          </p:cNvSpPr>
          <p:nvPr/>
        </p:nvSpPr>
        <p:spPr bwMode="auto">
          <a:xfrm>
            <a:off x="5784850" y="19970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5" name="Oval 1357"/>
          <p:cNvSpPr>
            <a:spLocks noChangeArrowheads="1"/>
          </p:cNvSpPr>
          <p:nvPr/>
        </p:nvSpPr>
        <p:spPr bwMode="auto">
          <a:xfrm>
            <a:off x="5080000" y="21494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6" name="Oval 1358"/>
          <p:cNvSpPr>
            <a:spLocks noChangeArrowheads="1"/>
          </p:cNvSpPr>
          <p:nvPr/>
        </p:nvSpPr>
        <p:spPr bwMode="auto">
          <a:xfrm>
            <a:off x="5575300" y="33115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7" name="Oval 1359"/>
          <p:cNvSpPr>
            <a:spLocks noChangeArrowheads="1"/>
          </p:cNvSpPr>
          <p:nvPr/>
        </p:nvSpPr>
        <p:spPr bwMode="auto">
          <a:xfrm>
            <a:off x="4375150" y="15398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8" name="Oval 1360"/>
          <p:cNvSpPr>
            <a:spLocks noChangeArrowheads="1"/>
          </p:cNvSpPr>
          <p:nvPr/>
        </p:nvSpPr>
        <p:spPr bwMode="auto">
          <a:xfrm>
            <a:off x="4070350" y="24923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89" name="Oval 1361"/>
          <p:cNvSpPr>
            <a:spLocks noChangeArrowheads="1"/>
          </p:cNvSpPr>
          <p:nvPr/>
        </p:nvSpPr>
        <p:spPr bwMode="auto">
          <a:xfrm>
            <a:off x="4679950" y="24352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90" name="Oval 1362"/>
          <p:cNvSpPr>
            <a:spLocks noChangeArrowheads="1"/>
          </p:cNvSpPr>
          <p:nvPr/>
        </p:nvSpPr>
        <p:spPr bwMode="auto">
          <a:xfrm>
            <a:off x="4794250" y="31210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91" name="Oval 1363"/>
          <p:cNvSpPr>
            <a:spLocks noChangeArrowheads="1"/>
          </p:cNvSpPr>
          <p:nvPr/>
        </p:nvSpPr>
        <p:spPr bwMode="auto">
          <a:xfrm>
            <a:off x="3956050" y="39211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92" name="Oval 1364"/>
          <p:cNvSpPr>
            <a:spLocks noChangeArrowheads="1"/>
          </p:cNvSpPr>
          <p:nvPr/>
        </p:nvSpPr>
        <p:spPr bwMode="auto">
          <a:xfrm>
            <a:off x="4756150" y="388302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93" name="Oval 1365"/>
          <p:cNvSpPr>
            <a:spLocks noChangeArrowheads="1"/>
          </p:cNvSpPr>
          <p:nvPr/>
        </p:nvSpPr>
        <p:spPr bwMode="auto">
          <a:xfrm>
            <a:off x="5918200" y="3902075"/>
            <a:ext cx="1019175" cy="1019175"/>
          </a:xfrm>
          <a:prstGeom prst="ellipse">
            <a:avLst/>
          </a:pr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3894" name="Oval 1366"/>
          <p:cNvSpPr>
            <a:spLocks noChangeArrowheads="1"/>
          </p:cNvSpPr>
          <p:nvPr/>
        </p:nvSpPr>
        <p:spPr bwMode="auto">
          <a:xfrm>
            <a:off x="6184900" y="4225925"/>
            <a:ext cx="1019175" cy="1019175"/>
          </a:xfrm>
          <a:prstGeom prst="ellipse">
            <a:avLst/>
          </a:prstGeom>
          <a:noFill/>
          <a:ln w="254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Tree>
    <p:extLst>
      <p:ext uri="{BB962C8B-B14F-4D97-AF65-F5344CB8AC3E}">
        <p14:creationId xmlns:p14="http://schemas.microsoft.com/office/powerpoint/2010/main" val="3334706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4" name="Title 6"/>
          <p:cNvSpPr>
            <a:spLocks noGrp="1"/>
          </p:cNvSpPr>
          <p:nvPr>
            <p:ph type="ctrTitle"/>
          </p:nvPr>
        </p:nvSpPr>
        <p:spPr/>
        <p:txBody>
          <a:bodyPr lIns="180000" rIns="0" anchor="ctr" anchorCtr="0">
            <a:noAutofit/>
          </a:bodyPr>
          <a:lstStyle/>
          <a:p>
            <a:r>
              <a:rPr lang="en-US" sz="6000" dirty="0"/>
              <a:t>Supply Chain Drivers </a:t>
            </a:r>
            <a:br>
              <a:rPr lang="en-US" sz="6000" dirty="0"/>
            </a:br>
            <a:r>
              <a:rPr lang="en-US" sz="6000" dirty="0"/>
              <a:t>and Metrics</a:t>
            </a:r>
            <a:endParaRPr lang="en-US" sz="6000" dirty="0">
              <a:latin typeface="Calibri"/>
              <a:cs typeface="Calibri"/>
            </a:endParaRPr>
          </a:p>
        </p:txBody>
      </p:sp>
    </p:spTree>
    <p:extLst>
      <p:ext uri="{BB962C8B-B14F-4D97-AF65-F5344CB8AC3E}">
        <p14:creationId xmlns:p14="http://schemas.microsoft.com/office/powerpoint/2010/main" val="375716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381000" y="114300"/>
            <a:ext cx="7772400" cy="774701"/>
          </a:xfrm>
          <a:noFill/>
        </p:spPr>
        <p:txBody>
          <a:bodyPr lIns="90488" tIns="44450" rIns="90488" bIns="44450" anchor="b"/>
          <a:lstStyle/>
          <a:p>
            <a:r>
              <a:rPr lang="en-US" altLang="en-US" sz="3200" dirty="0"/>
              <a:t>Costs as a Function of Number of Facilities</a:t>
            </a:r>
          </a:p>
        </p:txBody>
      </p:sp>
      <p:sp>
        <p:nvSpPr>
          <p:cNvPr id="27653" name="Line 3"/>
          <p:cNvSpPr>
            <a:spLocks noChangeShapeType="1"/>
          </p:cNvSpPr>
          <p:nvPr/>
        </p:nvSpPr>
        <p:spPr bwMode="auto">
          <a:xfrm>
            <a:off x="1752600" y="1758950"/>
            <a:ext cx="0" cy="37973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27654" name="Line 4"/>
          <p:cNvSpPr>
            <a:spLocks noChangeShapeType="1"/>
          </p:cNvSpPr>
          <p:nvPr/>
        </p:nvSpPr>
        <p:spPr bwMode="auto">
          <a:xfrm>
            <a:off x="1758950" y="5562600"/>
            <a:ext cx="60071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dirty="0"/>
          </a:p>
        </p:txBody>
      </p:sp>
      <p:sp>
        <p:nvSpPr>
          <p:cNvPr id="27655" name="Rectangle 5"/>
          <p:cNvSpPr>
            <a:spLocks noChangeArrowheads="1"/>
          </p:cNvSpPr>
          <p:nvPr/>
        </p:nvSpPr>
        <p:spPr bwMode="auto">
          <a:xfrm>
            <a:off x="900113" y="2805113"/>
            <a:ext cx="68191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dirty="0">
                <a:solidFill>
                  <a:schemeClr val="tx1"/>
                </a:solidFill>
              </a:rPr>
              <a:t>Costs</a:t>
            </a:r>
          </a:p>
        </p:txBody>
      </p:sp>
      <p:sp>
        <p:nvSpPr>
          <p:cNvPr id="27656" name="Rectangle 6"/>
          <p:cNvSpPr>
            <a:spLocks noChangeArrowheads="1"/>
          </p:cNvSpPr>
          <p:nvPr/>
        </p:nvSpPr>
        <p:spPr bwMode="auto">
          <a:xfrm>
            <a:off x="4383495" y="5624513"/>
            <a:ext cx="352025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1800" dirty="0">
                <a:solidFill>
                  <a:schemeClr val="tx1"/>
                </a:solidFill>
              </a:rPr>
              <a:t>Number of facilities</a:t>
            </a:r>
          </a:p>
          <a:p>
            <a:pPr algn="ctr">
              <a:spcBef>
                <a:spcPct val="0"/>
              </a:spcBef>
              <a:buClrTx/>
              <a:buSzTx/>
              <a:buFontTx/>
              <a:buNone/>
            </a:pPr>
            <a:r>
              <a:rPr lang="en-US" altLang="en-US" sz="1800" dirty="0">
                <a:solidFill>
                  <a:schemeClr val="tx1"/>
                </a:solidFill>
              </a:rPr>
              <a:t>(Inverse of distance from customer)</a:t>
            </a:r>
          </a:p>
        </p:txBody>
      </p:sp>
      <p:grpSp>
        <p:nvGrpSpPr>
          <p:cNvPr id="2" name="Group 7"/>
          <p:cNvGrpSpPr>
            <a:grpSpLocks/>
          </p:cNvGrpSpPr>
          <p:nvPr/>
        </p:nvGrpSpPr>
        <p:grpSpPr bwMode="auto">
          <a:xfrm>
            <a:off x="2057400" y="1890713"/>
            <a:ext cx="5330825" cy="2293937"/>
            <a:chOff x="1296" y="1191"/>
            <a:chExt cx="3358" cy="1445"/>
          </a:xfrm>
        </p:grpSpPr>
        <p:sp>
          <p:nvSpPr>
            <p:cNvPr id="27666" name="Arc 8"/>
            <p:cNvSpPr>
              <a:spLocks/>
            </p:cNvSpPr>
            <p:nvPr/>
          </p:nvSpPr>
          <p:spPr bwMode="auto">
            <a:xfrm rot="10800000">
              <a:off x="1296" y="1536"/>
              <a:ext cx="3116" cy="1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dirty="0"/>
            </a:p>
          </p:txBody>
        </p:sp>
        <p:sp>
          <p:nvSpPr>
            <p:cNvPr id="27667" name="Rectangle 9"/>
            <p:cNvSpPr>
              <a:spLocks noChangeArrowheads="1"/>
            </p:cNvSpPr>
            <p:nvPr/>
          </p:nvSpPr>
          <p:spPr bwMode="auto">
            <a:xfrm>
              <a:off x="3975" y="1191"/>
              <a:ext cx="6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dirty="0">
                  <a:solidFill>
                    <a:schemeClr val="tx1"/>
                  </a:solidFill>
                </a:rPr>
                <a:t>Inventory</a:t>
              </a:r>
            </a:p>
          </p:txBody>
        </p:sp>
      </p:grpSp>
      <p:grpSp>
        <p:nvGrpSpPr>
          <p:cNvPr id="3" name="Group 10"/>
          <p:cNvGrpSpPr>
            <a:grpSpLocks/>
          </p:cNvGrpSpPr>
          <p:nvPr/>
        </p:nvGrpSpPr>
        <p:grpSpPr bwMode="auto">
          <a:xfrm>
            <a:off x="2057400" y="2903539"/>
            <a:ext cx="5964239" cy="1944688"/>
            <a:chOff x="1296" y="1829"/>
            <a:chExt cx="3757" cy="1225"/>
          </a:xfrm>
        </p:grpSpPr>
        <p:grpSp>
          <p:nvGrpSpPr>
            <p:cNvPr id="27662" name="Group 11"/>
            <p:cNvGrpSpPr>
              <a:grpSpLocks/>
            </p:cNvGrpSpPr>
            <p:nvPr/>
          </p:nvGrpSpPr>
          <p:grpSpPr bwMode="auto">
            <a:xfrm>
              <a:off x="1296" y="1829"/>
              <a:ext cx="3452" cy="1004"/>
              <a:chOff x="1296" y="1829"/>
              <a:chExt cx="3452" cy="1004"/>
            </a:xfrm>
          </p:grpSpPr>
          <p:sp>
            <p:nvSpPr>
              <p:cNvPr id="27664" name="Arc 12"/>
              <p:cNvSpPr>
                <a:spLocks/>
              </p:cNvSpPr>
              <p:nvPr/>
            </p:nvSpPr>
            <p:spPr bwMode="auto">
              <a:xfrm rot="10800000">
                <a:off x="1296" y="1829"/>
                <a:ext cx="2636" cy="10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dirty="0"/>
              </a:p>
            </p:txBody>
          </p:sp>
          <p:sp>
            <p:nvSpPr>
              <p:cNvPr id="27665" name="Arc 13"/>
              <p:cNvSpPr>
                <a:spLocks/>
              </p:cNvSpPr>
              <p:nvPr/>
            </p:nvSpPr>
            <p:spPr bwMode="auto">
              <a:xfrm>
                <a:off x="3936" y="2352"/>
                <a:ext cx="812" cy="4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dirty="0"/>
              </a:p>
            </p:txBody>
          </p:sp>
        </p:grpSp>
        <p:sp>
          <p:nvSpPr>
            <p:cNvPr id="27663" name="Rectangle 14"/>
            <p:cNvSpPr>
              <a:spLocks noChangeArrowheads="1"/>
            </p:cNvSpPr>
            <p:nvPr/>
          </p:nvSpPr>
          <p:spPr bwMode="auto">
            <a:xfrm>
              <a:off x="4071" y="2823"/>
              <a:ext cx="9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dirty="0">
                  <a:solidFill>
                    <a:schemeClr val="tx1"/>
                  </a:solidFill>
                </a:rPr>
                <a:t>Transportation</a:t>
              </a:r>
            </a:p>
          </p:txBody>
        </p:sp>
      </p:grpSp>
      <p:grpSp>
        <p:nvGrpSpPr>
          <p:cNvPr id="5" name="Group 15"/>
          <p:cNvGrpSpPr>
            <a:grpSpLocks/>
          </p:cNvGrpSpPr>
          <p:nvPr/>
        </p:nvGrpSpPr>
        <p:grpSpPr bwMode="auto">
          <a:xfrm>
            <a:off x="2057400" y="2652713"/>
            <a:ext cx="5913438" cy="2452687"/>
            <a:chOff x="1296" y="1671"/>
            <a:chExt cx="3725" cy="1545"/>
          </a:xfrm>
        </p:grpSpPr>
        <p:sp>
          <p:nvSpPr>
            <p:cNvPr id="27660" name="Rectangle 16"/>
            <p:cNvSpPr>
              <a:spLocks noChangeArrowheads="1"/>
            </p:cNvSpPr>
            <p:nvPr/>
          </p:nvSpPr>
          <p:spPr bwMode="auto">
            <a:xfrm>
              <a:off x="4167" y="1671"/>
              <a:ext cx="8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dirty="0">
                  <a:solidFill>
                    <a:schemeClr val="tx1"/>
                  </a:solidFill>
                </a:rPr>
                <a:t>Facility costs</a:t>
              </a:r>
            </a:p>
          </p:txBody>
        </p:sp>
        <p:sp>
          <p:nvSpPr>
            <p:cNvPr id="27661" name="Freeform 17"/>
            <p:cNvSpPr>
              <a:spLocks/>
            </p:cNvSpPr>
            <p:nvPr/>
          </p:nvSpPr>
          <p:spPr bwMode="auto">
            <a:xfrm>
              <a:off x="1296" y="2016"/>
              <a:ext cx="3264" cy="1200"/>
            </a:xfrm>
            <a:custGeom>
              <a:avLst/>
              <a:gdLst>
                <a:gd name="T0" fmla="*/ 0 w 3264"/>
                <a:gd name="T1" fmla="*/ 1200 h 1200"/>
                <a:gd name="T2" fmla="*/ 2544 w 3264"/>
                <a:gd name="T3" fmla="*/ 672 h 1200"/>
                <a:gd name="T4" fmla="*/ 3264 w 3264"/>
                <a:gd name="T5" fmla="*/ 0 h 1200"/>
                <a:gd name="T6" fmla="*/ 0 60000 65536"/>
                <a:gd name="T7" fmla="*/ 0 60000 65536"/>
                <a:gd name="T8" fmla="*/ 0 60000 65536"/>
                <a:gd name="T9" fmla="*/ 0 w 3264"/>
                <a:gd name="T10" fmla="*/ 0 h 1200"/>
                <a:gd name="T11" fmla="*/ 3264 w 3264"/>
                <a:gd name="T12" fmla="*/ 1200 h 1200"/>
              </a:gdLst>
              <a:ahLst/>
              <a:cxnLst>
                <a:cxn ang="T6">
                  <a:pos x="T0" y="T1"/>
                </a:cxn>
                <a:cxn ang="T7">
                  <a:pos x="T2" y="T3"/>
                </a:cxn>
                <a:cxn ang="T8">
                  <a:pos x="T4" y="T5"/>
                </a:cxn>
              </a:cxnLst>
              <a:rect l="T9" t="T10" r="T11" b="T12"/>
              <a:pathLst>
                <a:path w="3264" h="1200">
                  <a:moveTo>
                    <a:pt x="0" y="1200"/>
                  </a:moveTo>
                  <a:cubicBezTo>
                    <a:pt x="1000" y="1036"/>
                    <a:pt x="2000" y="872"/>
                    <a:pt x="2544" y="672"/>
                  </a:cubicBezTo>
                  <a:cubicBezTo>
                    <a:pt x="3088" y="472"/>
                    <a:pt x="3176" y="236"/>
                    <a:pt x="3264"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000" dirty="0"/>
            </a:p>
          </p:txBody>
        </p:sp>
      </p:grpSp>
    </p:spTree>
    <p:extLst>
      <p:ext uri="{BB962C8B-B14F-4D97-AF65-F5344CB8AC3E}">
        <p14:creationId xmlns:p14="http://schemas.microsoft.com/office/powerpoint/2010/main" val="2949643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a:xfrm>
            <a:off x="6767513" y="6423025"/>
            <a:ext cx="2133600" cy="3270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fld id="{168B472E-ED40-4724-8B5D-9D2E0997F7AE}" type="slidenum">
              <a:rPr lang="en-US" altLang="en-US" sz="1400" smtClean="0">
                <a:solidFill>
                  <a:schemeClr val="tx1"/>
                </a:solidFill>
              </a:rPr>
              <a:pPr>
                <a:spcBef>
                  <a:spcPct val="0"/>
                </a:spcBef>
                <a:buClrTx/>
                <a:buSzTx/>
                <a:buFontTx/>
                <a:buNone/>
              </a:pPr>
              <a:t>21</a:t>
            </a:fld>
            <a:endParaRPr lang="en-US" altLang="en-US" sz="1400" dirty="0">
              <a:solidFill>
                <a:schemeClr val="tx1"/>
              </a:solidFill>
            </a:endParaRPr>
          </a:p>
        </p:txBody>
      </p:sp>
      <p:sp>
        <p:nvSpPr>
          <p:cNvPr id="29700" name="Rectangle 2"/>
          <p:cNvSpPr>
            <a:spLocks noChangeArrowheads="1"/>
          </p:cNvSpPr>
          <p:nvPr/>
        </p:nvSpPr>
        <p:spPr bwMode="auto">
          <a:xfrm>
            <a:off x="2430463" y="106363"/>
            <a:ext cx="48625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600" dirty="0">
              <a:solidFill>
                <a:schemeClr val="tx1"/>
              </a:solidFill>
            </a:endParaRPr>
          </a:p>
        </p:txBody>
      </p:sp>
      <p:sp>
        <p:nvSpPr>
          <p:cNvPr id="29701" name="Rectangle 3"/>
          <p:cNvSpPr>
            <a:spLocks noChangeArrowheads="1"/>
          </p:cNvSpPr>
          <p:nvPr/>
        </p:nvSpPr>
        <p:spPr bwMode="auto">
          <a:xfrm>
            <a:off x="6794500" y="2297113"/>
            <a:ext cx="2098675"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dirty="0">
                <a:solidFill>
                  <a:schemeClr val="accent1"/>
                </a:solidFill>
              </a:rPr>
              <a:t>Percent Service Level Within Promised Time</a:t>
            </a:r>
          </a:p>
        </p:txBody>
      </p:sp>
      <p:sp>
        <p:nvSpPr>
          <p:cNvPr id="29702" name="Rectangle 4"/>
          <p:cNvSpPr>
            <a:spLocks noChangeArrowheads="1"/>
          </p:cNvSpPr>
          <p:nvPr/>
        </p:nvSpPr>
        <p:spPr bwMode="auto">
          <a:xfrm>
            <a:off x="6840538" y="4340225"/>
            <a:ext cx="23034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dirty="0">
                <a:solidFill>
                  <a:schemeClr val="tx1"/>
                </a:solidFill>
              </a:rPr>
              <a:t>Transportation</a:t>
            </a:r>
          </a:p>
        </p:txBody>
      </p:sp>
      <p:sp>
        <p:nvSpPr>
          <p:cNvPr id="29703" name="Rectangle 5"/>
          <p:cNvSpPr>
            <a:spLocks noChangeArrowheads="1"/>
          </p:cNvSpPr>
          <p:nvPr/>
        </p:nvSpPr>
        <p:spPr bwMode="auto">
          <a:xfrm>
            <a:off x="346075" y="214313"/>
            <a:ext cx="81502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47625" tIns="19050" rIns="47625" bIns="19050" anchor="b"/>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800" dirty="0">
                <a:solidFill>
                  <a:srgbClr val="0066CC"/>
                </a:solidFill>
              </a:rPr>
              <a:t>Service and Cost Build-up as a Function of Facilities</a:t>
            </a:r>
          </a:p>
        </p:txBody>
      </p:sp>
      <p:sp>
        <p:nvSpPr>
          <p:cNvPr id="29704" name="Rectangle 6"/>
          <p:cNvSpPr>
            <a:spLocks noChangeArrowheads="1"/>
          </p:cNvSpPr>
          <p:nvPr/>
        </p:nvSpPr>
        <p:spPr bwMode="auto">
          <a:xfrm rot="-5400000">
            <a:off x="-782637" y="3230562"/>
            <a:ext cx="215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b="1" dirty="0">
                <a:solidFill>
                  <a:schemeClr val="tx1"/>
                </a:solidFill>
              </a:rPr>
              <a:t>Cost of Operations</a:t>
            </a:r>
            <a:endParaRPr lang="en-US" altLang="en-US" sz="2000" dirty="0">
              <a:solidFill>
                <a:srgbClr val="FAFD00"/>
              </a:solidFill>
            </a:endParaRPr>
          </a:p>
        </p:txBody>
      </p:sp>
      <p:sp>
        <p:nvSpPr>
          <p:cNvPr id="29705" name="Rectangle 7"/>
          <p:cNvSpPr>
            <a:spLocks noChangeArrowheads="1"/>
          </p:cNvSpPr>
          <p:nvPr/>
        </p:nvSpPr>
        <p:spPr bwMode="auto">
          <a:xfrm>
            <a:off x="2843213" y="5795963"/>
            <a:ext cx="39671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b="1" dirty="0">
                <a:solidFill>
                  <a:schemeClr val="tx1"/>
                </a:solidFill>
              </a:rPr>
              <a:t>Number of Facilities</a:t>
            </a:r>
          </a:p>
          <a:p>
            <a:pPr algn="ctr">
              <a:spcBef>
                <a:spcPct val="0"/>
              </a:spcBef>
              <a:buClrTx/>
              <a:buSzTx/>
              <a:buFontTx/>
              <a:buNone/>
            </a:pPr>
            <a:r>
              <a:rPr lang="en-US" altLang="en-US" sz="2000" b="1" dirty="0">
                <a:solidFill>
                  <a:schemeClr val="tx1"/>
                </a:solidFill>
              </a:rPr>
              <a:t>(Inverse of distance from customer)</a:t>
            </a:r>
            <a:endParaRPr lang="en-US" altLang="en-US" sz="2000" dirty="0">
              <a:solidFill>
                <a:srgbClr val="FAFD00"/>
              </a:solidFill>
            </a:endParaRPr>
          </a:p>
        </p:txBody>
      </p:sp>
      <p:sp>
        <p:nvSpPr>
          <p:cNvPr id="29706" name="Line 8"/>
          <p:cNvSpPr>
            <a:spLocks noChangeShapeType="1"/>
          </p:cNvSpPr>
          <p:nvPr/>
        </p:nvSpPr>
        <p:spPr bwMode="auto">
          <a:xfrm>
            <a:off x="784225" y="1479550"/>
            <a:ext cx="0" cy="4318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07" name="Line 9"/>
          <p:cNvSpPr>
            <a:spLocks noChangeShapeType="1"/>
          </p:cNvSpPr>
          <p:nvPr/>
        </p:nvSpPr>
        <p:spPr bwMode="auto">
          <a:xfrm>
            <a:off x="796925" y="5810250"/>
            <a:ext cx="69850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08" name="Rectangle 10"/>
          <p:cNvSpPr>
            <a:spLocks noChangeArrowheads="1"/>
          </p:cNvSpPr>
          <p:nvPr/>
        </p:nvSpPr>
        <p:spPr bwMode="auto">
          <a:xfrm>
            <a:off x="7429500" y="3987800"/>
            <a:ext cx="1209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b="1" dirty="0">
                <a:solidFill>
                  <a:schemeClr val="tx1"/>
                </a:solidFill>
              </a:rPr>
              <a:t>Inventory</a:t>
            </a:r>
          </a:p>
        </p:txBody>
      </p:sp>
      <p:sp>
        <p:nvSpPr>
          <p:cNvPr id="29709" name="Rectangle 11"/>
          <p:cNvSpPr>
            <a:spLocks noChangeArrowheads="1"/>
          </p:cNvSpPr>
          <p:nvPr/>
        </p:nvSpPr>
        <p:spPr bwMode="auto">
          <a:xfrm>
            <a:off x="7491413" y="3654425"/>
            <a:ext cx="1096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b="1" dirty="0">
                <a:solidFill>
                  <a:schemeClr val="tx1"/>
                </a:solidFill>
              </a:rPr>
              <a:t>Facilities</a:t>
            </a:r>
          </a:p>
        </p:txBody>
      </p:sp>
      <p:sp>
        <p:nvSpPr>
          <p:cNvPr id="29710" name="Rectangle 12"/>
          <p:cNvSpPr>
            <a:spLocks noChangeArrowheads="1"/>
          </p:cNvSpPr>
          <p:nvPr/>
        </p:nvSpPr>
        <p:spPr bwMode="auto">
          <a:xfrm>
            <a:off x="5732463" y="1570038"/>
            <a:ext cx="1320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b="1" dirty="0">
                <a:solidFill>
                  <a:schemeClr val="hlink"/>
                </a:solidFill>
              </a:rPr>
              <a:t>Total Costs</a:t>
            </a:r>
            <a:endParaRPr lang="en-US" altLang="en-US" sz="2000" dirty="0">
              <a:solidFill>
                <a:schemeClr val="hlink"/>
              </a:solidFill>
            </a:endParaRPr>
          </a:p>
        </p:txBody>
      </p:sp>
      <p:sp>
        <p:nvSpPr>
          <p:cNvPr id="29711" name="Arc 13"/>
          <p:cNvSpPr>
            <a:spLocks/>
          </p:cNvSpPr>
          <p:nvPr/>
        </p:nvSpPr>
        <p:spPr bwMode="auto">
          <a:xfrm rot="-5400000">
            <a:off x="2073275" y="1249363"/>
            <a:ext cx="2522538" cy="4240212"/>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2" y="7"/>
                  <a:pt x="21586" y="0"/>
                </a:cubicBezTo>
              </a:path>
              <a:path w="21600" h="21600" stroke="0" extrusionOk="0">
                <a:moveTo>
                  <a:pt x="0" y="21600"/>
                </a:moveTo>
                <a:cubicBezTo>
                  <a:pt x="0" y="9676"/>
                  <a:pt x="9662" y="7"/>
                  <a:pt x="21586" y="0"/>
                </a:cubicBezTo>
                <a:lnTo>
                  <a:pt x="21600" y="21600"/>
                </a:ln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29712" name="Arc 14"/>
          <p:cNvSpPr>
            <a:spLocks/>
          </p:cNvSpPr>
          <p:nvPr/>
        </p:nvSpPr>
        <p:spPr bwMode="auto">
          <a:xfrm rot="10800000">
            <a:off x="1198563" y="4184650"/>
            <a:ext cx="6307137" cy="83026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29713" name="Arc 15"/>
          <p:cNvSpPr>
            <a:spLocks/>
          </p:cNvSpPr>
          <p:nvPr/>
        </p:nvSpPr>
        <p:spPr bwMode="auto">
          <a:xfrm rot="-5400000">
            <a:off x="3190875" y="989013"/>
            <a:ext cx="2374900" cy="6280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0800" cap="rnd">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grpSp>
        <p:nvGrpSpPr>
          <p:cNvPr id="29714" name="Group 16"/>
          <p:cNvGrpSpPr>
            <a:grpSpLocks/>
          </p:cNvGrpSpPr>
          <p:nvPr/>
        </p:nvGrpSpPr>
        <p:grpSpPr bwMode="auto">
          <a:xfrm>
            <a:off x="1212850" y="4830763"/>
            <a:ext cx="6280150" cy="941387"/>
            <a:chOff x="764" y="3043"/>
            <a:chExt cx="3956" cy="593"/>
          </a:xfrm>
        </p:grpSpPr>
        <p:sp>
          <p:nvSpPr>
            <p:cNvPr id="29721" name="Line 17"/>
            <p:cNvSpPr>
              <a:spLocks noChangeShapeType="1"/>
            </p:cNvSpPr>
            <p:nvPr/>
          </p:nvSpPr>
          <p:spPr bwMode="auto">
            <a:xfrm flipV="1">
              <a:off x="1388" y="3466"/>
              <a:ext cx="659" cy="5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2" name="Line 18"/>
            <p:cNvSpPr>
              <a:spLocks noChangeShapeType="1"/>
            </p:cNvSpPr>
            <p:nvPr/>
          </p:nvSpPr>
          <p:spPr bwMode="auto">
            <a:xfrm flipV="1">
              <a:off x="3404" y="3151"/>
              <a:ext cx="656" cy="5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3" name="Line 19"/>
            <p:cNvSpPr>
              <a:spLocks noChangeShapeType="1"/>
            </p:cNvSpPr>
            <p:nvPr/>
          </p:nvSpPr>
          <p:spPr bwMode="auto">
            <a:xfrm flipV="1">
              <a:off x="764" y="3556"/>
              <a:ext cx="605" cy="8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4" name="Line 20"/>
            <p:cNvSpPr>
              <a:spLocks noChangeShapeType="1"/>
            </p:cNvSpPr>
            <p:nvPr/>
          </p:nvSpPr>
          <p:spPr bwMode="auto">
            <a:xfrm flipV="1">
              <a:off x="1380" y="3500"/>
              <a:ext cx="0" cy="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5" name="Line 21"/>
            <p:cNvSpPr>
              <a:spLocks noChangeShapeType="1"/>
            </p:cNvSpPr>
            <p:nvPr/>
          </p:nvSpPr>
          <p:spPr bwMode="auto">
            <a:xfrm flipV="1">
              <a:off x="2060" y="3355"/>
              <a:ext cx="656" cy="6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6" name="Line 22"/>
            <p:cNvSpPr>
              <a:spLocks noChangeShapeType="1"/>
            </p:cNvSpPr>
            <p:nvPr/>
          </p:nvSpPr>
          <p:spPr bwMode="auto">
            <a:xfrm flipV="1">
              <a:off x="4068" y="3097"/>
              <a:ext cx="0" cy="7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7" name="Line 23"/>
            <p:cNvSpPr>
              <a:spLocks noChangeShapeType="1"/>
            </p:cNvSpPr>
            <p:nvPr/>
          </p:nvSpPr>
          <p:spPr bwMode="auto">
            <a:xfrm flipV="1">
              <a:off x="3396" y="3184"/>
              <a:ext cx="0" cy="7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8" name="Line 24"/>
            <p:cNvSpPr>
              <a:spLocks noChangeShapeType="1"/>
            </p:cNvSpPr>
            <p:nvPr/>
          </p:nvSpPr>
          <p:spPr bwMode="auto">
            <a:xfrm flipV="1">
              <a:off x="4073" y="3043"/>
              <a:ext cx="647" cy="6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29" name="Line 25"/>
            <p:cNvSpPr>
              <a:spLocks noChangeShapeType="1"/>
            </p:cNvSpPr>
            <p:nvPr/>
          </p:nvSpPr>
          <p:spPr bwMode="auto">
            <a:xfrm flipV="1">
              <a:off x="2732" y="3235"/>
              <a:ext cx="653" cy="8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30" name="Line 26"/>
            <p:cNvSpPr>
              <a:spLocks noChangeShapeType="1"/>
            </p:cNvSpPr>
            <p:nvPr/>
          </p:nvSpPr>
          <p:spPr bwMode="auto">
            <a:xfrm flipV="1">
              <a:off x="2724" y="3301"/>
              <a:ext cx="0" cy="6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29731" name="Line 27"/>
            <p:cNvSpPr>
              <a:spLocks noChangeShapeType="1"/>
            </p:cNvSpPr>
            <p:nvPr/>
          </p:nvSpPr>
          <p:spPr bwMode="auto">
            <a:xfrm flipV="1">
              <a:off x="2052" y="3397"/>
              <a:ext cx="0" cy="8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grpSp>
      <p:grpSp>
        <p:nvGrpSpPr>
          <p:cNvPr id="29715" name="Group 28"/>
          <p:cNvGrpSpPr>
            <a:grpSpLocks/>
          </p:cNvGrpSpPr>
          <p:nvPr/>
        </p:nvGrpSpPr>
        <p:grpSpPr bwMode="auto">
          <a:xfrm>
            <a:off x="1181100" y="1481138"/>
            <a:ext cx="6326188" cy="1320800"/>
            <a:chOff x="744" y="933"/>
            <a:chExt cx="3985" cy="832"/>
          </a:xfrm>
        </p:grpSpPr>
        <p:sp>
          <p:nvSpPr>
            <p:cNvPr id="29719" name="Arc 29"/>
            <p:cNvSpPr>
              <a:spLocks/>
            </p:cNvSpPr>
            <p:nvPr/>
          </p:nvSpPr>
          <p:spPr bwMode="auto">
            <a:xfrm rot="10800000">
              <a:off x="2745" y="933"/>
              <a:ext cx="1984" cy="8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4"/>
                    <a:pt x="9663" y="6"/>
                    <a:pt x="21589" y="0"/>
                  </a:cubicBezTo>
                </a:path>
                <a:path w="21600" h="21600" stroke="0" extrusionOk="0">
                  <a:moveTo>
                    <a:pt x="0" y="21600"/>
                  </a:moveTo>
                  <a:cubicBezTo>
                    <a:pt x="0" y="9674"/>
                    <a:pt x="9663" y="6"/>
                    <a:pt x="21589" y="0"/>
                  </a:cubicBezTo>
                  <a:lnTo>
                    <a:pt x="21600" y="21600"/>
                  </a:lnTo>
                  <a:lnTo>
                    <a:pt x="0" y="21600"/>
                  </a:lnTo>
                  <a:close/>
                </a:path>
              </a:pathLst>
            </a:custGeom>
            <a:noFill/>
            <a:ln w="57150" cap="rnd">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29720" name="Arc 30"/>
            <p:cNvSpPr>
              <a:spLocks/>
            </p:cNvSpPr>
            <p:nvPr/>
          </p:nvSpPr>
          <p:spPr bwMode="auto">
            <a:xfrm rot="10800000">
              <a:off x="744" y="933"/>
              <a:ext cx="1984" cy="8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cap="rnd">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grpSp>
      <p:sp>
        <p:nvSpPr>
          <p:cNvPr id="29716" name="Rectangle 31"/>
          <p:cNvSpPr>
            <a:spLocks noChangeArrowheads="1"/>
          </p:cNvSpPr>
          <p:nvPr/>
        </p:nvSpPr>
        <p:spPr bwMode="auto">
          <a:xfrm>
            <a:off x="7253288" y="4811713"/>
            <a:ext cx="165576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lr>
                <a:schemeClr val="tx1"/>
              </a:buClr>
              <a:buSzPct val="75000"/>
              <a:buFont typeface="Garamond" panose="02020404030301010803" pitchFamily="18" charset="0"/>
              <a:buChar char="─"/>
              <a:defRPr sz="2400">
                <a:solidFill>
                  <a:schemeClr val="tx2"/>
                </a:solidFill>
                <a:latin typeface="Calibri" panose="020F0502020204030204" pitchFamily="34" charset="0"/>
              </a:defRPr>
            </a:lvl1pPr>
            <a:lvl2pPr marL="742950" indent="-285750">
              <a:spcBef>
                <a:spcPct val="20000"/>
              </a:spcBef>
              <a:buClr>
                <a:schemeClr val="tx1"/>
              </a:buClr>
              <a:buSzPct val="100000"/>
              <a:buChar char="–"/>
              <a:defRPr sz="2000">
                <a:solidFill>
                  <a:schemeClr val="tx2"/>
                </a:solidFill>
                <a:latin typeface="Calibri" panose="020F0502020204030204" pitchFamily="34" charset="0"/>
              </a:defRPr>
            </a:lvl2pPr>
            <a:lvl3pPr marL="1143000" indent="-228600">
              <a:spcBef>
                <a:spcPct val="20000"/>
              </a:spcBef>
              <a:buClr>
                <a:schemeClr val="tx1"/>
              </a:buClr>
              <a:buSzPct val="100000"/>
              <a:buChar char="»"/>
              <a:defRPr sz="2000">
                <a:solidFill>
                  <a:schemeClr val="tx2"/>
                </a:solidFill>
                <a:latin typeface="Calibri" panose="020F0502020204030204" pitchFamily="34" charset="0"/>
              </a:defRPr>
            </a:lvl3pPr>
            <a:lvl4pPr marL="1600200" indent="-228600">
              <a:spcBef>
                <a:spcPct val="20000"/>
              </a:spcBef>
              <a:buClr>
                <a:schemeClr val="accent2"/>
              </a:buClr>
              <a:buSzPct val="65000"/>
              <a:buFont typeface="Monotype Sorts" pitchFamily="2" charset="2"/>
              <a:buChar char="u"/>
              <a:defRPr>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dirty="0">
                <a:solidFill>
                  <a:schemeClr val="tx1"/>
                </a:solidFill>
              </a:rPr>
              <a:t>Labor</a:t>
            </a:r>
            <a:endParaRPr lang="en-US" altLang="en-US" sz="2000" dirty="0">
              <a:solidFill>
                <a:srgbClr val="FAFD00"/>
              </a:solidFill>
            </a:endParaRPr>
          </a:p>
        </p:txBody>
      </p:sp>
      <p:sp>
        <p:nvSpPr>
          <p:cNvPr id="29717" name="Arc 32"/>
          <p:cNvSpPr>
            <a:spLocks/>
          </p:cNvSpPr>
          <p:nvPr/>
        </p:nvSpPr>
        <p:spPr bwMode="auto">
          <a:xfrm>
            <a:off x="5410200" y="4419600"/>
            <a:ext cx="196850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29718" name="Freeform 33"/>
          <p:cNvSpPr>
            <a:spLocks/>
          </p:cNvSpPr>
          <p:nvPr/>
        </p:nvSpPr>
        <p:spPr bwMode="auto">
          <a:xfrm>
            <a:off x="1219200" y="3733800"/>
            <a:ext cx="6172200" cy="1676400"/>
          </a:xfrm>
          <a:custGeom>
            <a:avLst/>
            <a:gdLst>
              <a:gd name="T0" fmla="*/ 0 w 3888"/>
              <a:gd name="T1" fmla="*/ 2147483646 h 1056"/>
              <a:gd name="T2" fmla="*/ 2147483646 w 3888"/>
              <a:gd name="T3" fmla="*/ 2147483646 h 1056"/>
              <a:gd name="T4" fmla="*/ 2147483646 w 3888"/>
              <a:gd name="T5" fmla="*/ 0 h 1056"/>
              <a:gd name="T6" fmla="*/ 0 60000 65536"/>
              <a:gd name="T7" fmla="*/ 0 60000 65536"/>
              <a:gd name="T8" fmla="*/ 0 60000 65536"/>
              <a:gd name="T9" fmla="*/ 0 w 3888"/>
              <a:gd name="T10" fmla="*/ 0 h 1056"/>
              <a:gd name="T11" fmla="*/ 3888 w 3888"/>
              <a:gd name="T12" fmla="*/ 1056 h 1056"/>
            </a:gdLst>
            <a:ahLst/>
            <a:cxnLst>
              <a:cxn ang="T6">
                <a:pos x="T0" y="T1"/>
              </a:cxn>
              <a:cxn ang="T7">
                <a:pos x="T2" y="T3"/>
              </a:cxn>
              <a:cxn ang="T8">
                <a:pos x="T4" y="T5"/>
              </a:cxn>
            </a:cxnLst>
            <a:rect l="T9" t="T10" r="T11" b="T12"/>
            <a:pathLst>
              <a:path w="3888" h="1056">
                <a:moveTo>
                  <a:pt x="0" y="1056"/>
                </a:moveTo>
                <a:cubicBezTo>
                  <a:pt x="1188" y="856"/>
                  <a:pt x="2376" y="656"/>
                  <a:pt x="3024" y="480"/>
                </a:cubicBezTo>
                <a:cubicBezTo>
                  <a:pt x="3672" y="304"/>
                  <a:pt x="3780" y="152"/>
                  <a:pt x="3888" y="0"/>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Tree>
    <p:extLst>
      <p:ext uri="{BB962C8B-B14F-4D97-AF65-F5344CB8AC3E}">
        <p14:creationId xmlns:p14="http://schemas.microsoft.com/office/powerpoint/2010/main" val="3095309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a:xfrm>
            <a:off x="0" y="0"/>
            <a:ext cx="9144000" cy="952500"/>
          </a:xfrm>
          <a:noFill/>
        </p:spPr>
        <p:txBody>
          <a:bodyPr lIns="90488" tIns="44450" rIns="90488" bIns="44450" anchor="b"/>
          <a:lstStyle/>
          <a:p>
            <a:r>
              <a:rPr lang="en-US" dirty="0"/>
              <a:t>Network Design Decisions</a:t>
            </a:r>
          </a:p>
        </p:txBody>
      </p:sp>
      <p:sp>
        <p:nvSpPr>
          <p:cNvPr id="35845" name="Rectangle 7"/>
          <p:cNvSpPr>
            <a:spLocks noChangeArrowheads="1"/>
          </p:cNvSpPr>
          <p:nvPr/>
        </p:nvSpPr>
        <p:spPr bwMode="auto">
          <a:xfrm>
            <a:off x="1020763" y="1606550"/>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a:t>
            </a:r>
          </a:p>
        </p:txBody>
      </p:sp>
      <p:sp>
        <p:nvSpPr>
          <p:cNvPr id="35846" name="Line 11"/>
          <p:cNvSpPr>
            <a:spLocks noChangeShapeType="1"/>
          </p:cNvSpPr>
          <p:nvPr/>
        </p:nvSpPr>
        <p:spPr bwMode="auto">
          <a:xfrm>
            <a:off x="1752600" y="2162175"/>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5847" name="Line 12"/>
          <p:cNvSpPr>
            <a:spLocks noChangeShapeType="1"/>
          </p:cNvSpPr>
          <p:nvPr/>
        </p:nvSpPr>
        <p:spPr bwMode="auto">
          <a:xfrm>
            <a:off x="1752600" y="3048000"/>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5848" name="Line 13"/>
          <p:cNvSpPr>
            <a:spLocks noChangeShapeType="1"/>
          </p:cNvSpPr>
          <p:nvPr/>
        </p:nvSpPr>
        <p:spPr bwMode="auto">
          <a:xfrm>
            <a:off x="1754188" y="3944938"/>
            <a:ext cx="0" cy="4064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5849" name="Text Box 14"/>
          <p:cNvSpPr txBox="1">
            <a:spLocks noChangeArrowheads="1"/>
          </p:cNvSpPr>
          <p:nvPr/>
        </p:nvSpPr>
        <p:spPr bwMode="auto">
          <a:xfrm>
            <a:off x="2705100" y="1712913"/>
            <a:ext cx="4462825" cy="400110"/>
          </a:xfrm>
          <a:prstGeom prst="rect">
            <a:avLst/>
          </a:prstGeom>
          <a:noFill/>
          <a:ln w="12700">
            <a:noFill/>
            <a:miter lim="800000"/>
            <a:headEnd/>
            <a:tailEnd/>
          </a:ln>
        </p:spPr>
        <p:txBody>
          <a:bodyPr wrap="none">
            <a:spAutoFit/>
          </a:bodyPr>
          <a:lstStyle/>
          <a:p>
            <a:r>
              <a:rPr lang="en-US" sz="2000" dirty="0">
                <a:latin typeface="Calibri" pitchFamily="34" charset="0"/>
              </a:rPr>
              <a:t>Supply Chain Strategy </a:t>
            </a:r>
            <a:r>
              <a:rPr lang="en-US" sz="2000" dirty="0">
                <a:latin typeface="Calibri" pitchFamily="34" charset="0"/>
                <a:sym typeface="Symbol" pitchFamily="18" charset="2"/>
              </a:rPr>
              <a:t> Broad Structure</a:t>
            </a:r>
          </a:p>
        </p:txBody>
      </p:sp>
      <p:sp>
        <p:nvSpPr>
          <p:cNvPr id="35850" name="Text Box 15"/>
          <p:cNvSpPr txBox="1">
            <a:spLocks noChangeArrowheads="1"/>
          </p:cNvSpPr>
          <p:nvPr/>
        </p:nvSpPr>
        <p:spPr bwMode="auto">
          <a:xfrm>
            <a:off x="2714625" y="2643188"/>
            <a:ext cx="4250266" cy="400110"/>
          </a:xfrm>
          <a:prstGeom prst="rect">
            <a:avLst/>
          </a:prstGeom>
          <a:noFill/>
          <a:ln w="12700">
            <a:noFill/>
            <a:miter lim="800000"/>
            <a:headEnd/>
            <a:tailEnd/>
          </a:ln>
        </p:spPr>
        <p:txBody>
          <a:bodyPr wrap="none">
            <a:spAutoFit/>
          </a:bodyPr>
          <a:lstStyle/>
          <a:p>
            <a:r>
              <a:rPr lang="en-US" sz="2000" b="1" dirty="0">
                <a:solidFill>
                  <a:srgbClr val="FF0000"/>
                </a:solidFill>
                <a:latin typeface="Calibri" pitchFamily="34" charset="0"/>
              </a:rPr>
              <a:t>Obtain Regional Facility Configuration </a:t>
            </a:r>
          </a:p>
        </p:txBody>
      </p:sp>
      <p:sp>
        <p:nvSpPr>
          <p:cNvPr id="35851" name="Text Box 16"/>
          <p:cNvSpPr txBox="1">
            <a:spLocks noChangeArrowheads="1"/>
          </p:cNvSpPr>
          <p:nvPr/>
        </p:nvSpPr>
        <p:spPr bwMode="auto">
          <a:xfrm>
            <a:off x="2713038" y="3481388"/>
            <a:ext cx="2262671" cy="400110"/>
          </a:xfrm>
          <a:prstGeom prst="rect">
            <a:avLst/>
          </a:prstGeom>
          <a:noFill/>
          <a:ln w="12700">
            <a:noFill/>
            <a:miter lim="800000"/>
            <a:headEnd/>
            <a:tailEnd/>
          </a:ln>
        </p:spPr>
        <p:txBody>
          <a:bodyPr wrap="none">
            <a:spAutoFit/>
          </a:bodyPr>
          <a:lstStyle/>
          <a:p>
            <a:r>
              <a:rPr lang="en-US" sz="2000" dirty="0">
                <a:latin typeface="Calibri" pitchFamily="34" charset="0"/>
              </a:rPr>
              <a:t>Select Suitable Sites</a:t>
            </a:r>
          </a:p>
        </p:txBody>
      </p:sp>
      <p:sp>
        <p:nvSpPr>
          <p:cNvPr id="35852" name="Text Box 17"/>
          <p:cNvSpPr txBox="1">
            <a:spLocks noChangeArrowheads="1"/>
          </p:cNvSpPr>
          <p:nvPr/>
        </p:nvSpPr>
        <p:spPr bwMode="auto">
          <a:xfrm>
            <a:off x="2689225" y="4495800"/>
            <a:ext cx="5125314" cy="400110"/>
          </a:xfrm>
          <a:prstGeom prst="rect">
            <a:avLst/>
          </a:prstGeom>
          <a:noFill/>
          <a:ln w="12700">
            <a:noFill/>
            <a:miter lim="800000"/>
            <a:headEnd/>
            <a:tailEnd/>
          </a:ln>
        </p:spPr>
        <p:txBody>
          <a:bodyPr wrap="none">
            <a:spAutoFit/>
          </a:bodyPr>
          <a:lstStyle/>
          <a:p>
            <a:r>
              <a:rPr lang="en-US" sz="2000" dirty="0">
                <a:latin typeface="Calibri" pitchFamily="34" charset="0"/>
              </a:rPr>
              <a:t>Decide Facility Location and Capacity Allocation</a:t>
            </a:r>
          </a:p>
        </p:txBody>
      </p:sp>
      <p:sp>
        <p:nvSpPr>
          <p:cNvPr id="35853" name="Text Box 18"/>
          <p:cNvSpPr txBox="1">
            <a:spLocks noChangeArrowheads="1"/>
          </p:cNvSpPr>
          <p:nvPr/>
        </p:nvSpPr>
        <p:spPr bwMode="auto">
          <a:xfrm>
            <a:off x="517525" y="5303838"/>
            <a:ext cx="6123856" cy="461665"/>
          </a:xfrm>
          <a:prstGeom prst="rect">
            <a:avLst/>
          </a:prstGeom>
          <a:noFill/>
          <a:ln w="12700">
            <a:noFill/>
            <a:miter lim="800000"/>
            <a:headEnd/>
            <a:tailEnd/>
          </a:ln>
        </p:spPr>
        <p:txBody>
          <a:bodyPr wrap="none">
            <a:spAutoFit/>
          </a:bodyPr>
          <a:lstStyle/>
          <a:p>
            <a:r>
              <a:rPr lang="en-US" sz="2400" dirty="0">
                <a:latin typeface="Calibri" pitchFamily="34" charset="0"/>
              </a:rPr>
              <a:t>Ongoing Decision: Market and supply allocation</a:t>
            </a:r>
          </a:p>
        </p:txBody>
      </p:sp>
      <p:sp>
        <p:nvSpPr>
          <p:cNvPr id="35854" name="Rectangle 19"/>
          <p:cNvSpPr>
            <a:spLocks noChangeArrowheads="1"/>
          </p:cNvSpPr>
          <p:nvPr/>
        </p:nvSpPr>
        <p:spPr bwMode="auto">
          <a:xfrm>
            <a:off x="1001713" y="2492375"/>
            <a:ext cx="1500187" cy="558800"/>
          </a:xfrm>
          <a:prstGeom prst="rect">
            <a:avLst/>
          </a:prstGeom>
          <a:noFill/>
          <a:ln w="12700">
            <a:solidFill>
              <a:srgbClr val="FF0000"/>
            </a:solidFill>
            <a:miter lim="800000"/>
            <a:headEnd/>
            <a:tailEnd/>
          </a:ln>
        </p:spPr>
        <p:txBody>
          <a:bodyPr lIns="90488" tIns="44450" rIns="90488" bIns="44450" anchor="ctr" anchorCtr="1"/>
          <a:lstStyle/>
          <a:p>
            <a:pPr algn="ctr"/>
            <a:r>
              <a:rPr lang="en-US" sz="2000" b="1" dirty="0">
                <a:solidFill>
                  <a:srgbClr val="FF0000"/>
                </a:solidFill>
                <a:latin typeface="Calibri" pitchFamily="34" charset="0"/>
              </a:rPr>
              <a:t>PHASE II</a:t>
            </a:r>
          </a:p>
        </p:txBody>
      </p:sp>
      <p:sp>
        <p:nvSpPr>
          <p:cNvPr id="35855" name="Rectangle 20"/>
          <p:cNvSpPr>
            <a:spLocks noChangeArrowheads="1"/>
          </p:cNvSpPr>
          <p:nvPr/>
        </p:nvSpPr>
        <p:spPr bwMode="auto">
          <a:xfrm>
            <a:off x="982663" y="3387725"/>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III</a:t>
            </a:r>
          </a:p>
        </p:txBody>
      </p:sp>
      <p:sp>
        <p:nvSpPr>
          <p:cNvPr id="35856" name="Rectangle 21"/>
          <p:cNvSpPr>
            <a:spLocks noChangeArrowheads="1"/>
          </p:cNvSpPr>
          <p:nvPr/>
        </p:nvSpPr>
        <p:spPr bwMode="auto">
          <a:xfrm>
            <a:off x="992188" y="4359275"/>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IV</a:t>
            </a:r>
          </a:p>
        </p:txBody>
      </p:sp>
    </p:spTree>
    <p:extLst>
      <p:ext uri="{BB962C8B-B14F-4D97-AF65-F5344CB8AC3E}">
        <p14:creationId xmlns:p14="http://schemas.microsoft.com/office/powerpoint/2010/main" val="210881674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0" y="114300"/>
            <a:ext cx="9144000" cy="876300"/>
          </a:xfrm>
        </p:spPr>
        <p:txBody>
          <a:bodyPr/>
          <a:lstStyle/>
          <a:p>
            <a:r>
              <a:rPr lang="en-US" sz="4000" dirty="0"/>
              <a:t>Phase II: Regional facility configuration</a:t>
            </a:r>
          </a:p>
        </p:txBody>
      </p:sp>
      <p:sp>
        <p:nvSpPr>
          <p:cNvPr id="36869" name="Rectangle 3"/>
          <p:cNvSpPr>
            <a:spLocks noGrp="1" noChangeArrowheads="1"/>
          </p:cNvSpPr>
          <p:nvPr>
            <p:ph type="body" idx="1"/>
          </p:nvPr>
        </p:nvSpPr>
        <p:spPr>
          <a:xfrm>
            <a:off x="76200" y="1066800"/>
            <a:ext cx="9067800" cy="5410200"/>
          </a:xfrm>
        </p:spPr>
        <p:txBody>
          <a:bodyPr/>
          <a:lstStyle/>
          <a:p>
            <a:r>
              <a:rPr lang="en-US" sz="2800" dirty="0"/>
              <a:t>Which regions should have facilities?</a:t>
            </a:r>
          </a:p>
          <a:p>
            <a:r>
              <a:rPr lang="en-US" sz="2800" dirty="0"/>
              <a:t>Key Factors:</a:t>
            </a:r>
          </a:p>
          <a:p>
            <a:pPr lvl="1"/>
            <a:r>
              <a:rPr lang="en-US" sz="2400" dirty="0"/>
              <a:t>Regional demand configuration</a:t>
            </a:r>
          </a:p>
          <a:p>
            <a:pPr lvl="1"/>
            <a:r>
              <a:rPr lang="en-US" sz="2400" dirty="0"/>
              <a:t>Taxes and tariffs</a:t>
            </a:r>
          </a:p>
          <a:p>
            <a:pPr lvl="1"/>
            <a:r>
              <a:rPr lang="en-US" sz="2400" dirty="0"/>
              <a:t>Fixed facility cost (economies of scale)</a:t>
            </a:r>
          </a:p>
          <a:p>
            <a:pPr lvl="1"/>
            <a:r>
              <a:rPr lang="en-US" sz="2400" dirty="0"/>
              <a:t>Transportation cost</a:t>
            </a:r>
          </a:p>
          <a:p>
            <a:pPr lvl="1"/>
            <a:r>
              <a:rPr lang="en-US" sz="2400" dirty="0"/>
              <a:t>Production cost</a:t>
            </a:r>
          </a:p>
          <a:p>
            <a:pPr lvl="1"/>
            <a:r>
              <a:rPr lang="en-US" sz="2400" dirty="0"/>
              <a:t>Inventory cost</a:t>
            </a:r>
          </a:p>
          <a:p>
            <a:pPr lvl="1"/>
            <a:r>
              <a:rPr lang="en-US" sz="2400" dirty="0"/>
              <a:t>Coordination cost</a:t>
            </a:r>
          </a:p>
        </p:txBody>
      </p:sp>
    </p:spTree>
    <p:extLst>
      <p:ext uri="{BB962C8B-B14F-4D97-AF65-F5344CB8AC3E}">
        <p14:creationId xmlns:p14="http://schemas.microsoft.com/office/powerpoint/2010/main" val="242550890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Phase II: Network Optimization Models</a:t>
            </a:r>
          </a:p>
        </p:txBody>
      </p:sp>
      <p:sp>
        <p:nvSpPr>
          <p:cNvPr id="6" name="TextBox 5"/>
          <p:cNvSpPr txBox="1"/>
          <p:nvPr/>
        </p:nvSpPr>
        <p:spPr>
          <a:xfrm>
            <a:off x="7518150" y="4718149"/>
            <a:ext cx="1002924" cy="307777"/>
          </a:xfrm>
          <a:prstGeom prst="rect">
            <a:avLst/>
          </a:prstGeom>
          <a:noFill/>
        </p:spPr>
        <p:txBody>
          <a:bodyPr wrap="none" rtlCol="0">
            <a:spAutoFit/>
          </a:bodyPr>
          <a:lstStyle/>
          <a:p>
            <a:r>
              <a:rPr lang="en-US" sz="1400" dirty="0"/>
              <a:t>FIGURE 5-3</a:t>
            </a:r>
          </a:p>
        </p:txBody>
      </p:sp>
      <p:pic>
        <p:nvPicPr>
          <p:cNvPr id="3" name="Picture 2"/>
          <p:cNvPicPr>
            <a:picLocks noChangeAspect="1"/>
          </p:cNvPicPr>
          <p:nvPr/>
        </p:nvPicPr>
        <p:blipFill>
          <a:blip r:embed="rId2"/>
          <a:stretch>
            <a:fillRect/>
          </a:stretch>
        </p:blipFill>
        <p:spPr>
          <a:xfrm>
            <a:off x="507998" y="2048930"/>
            <a:ext cx="8098051" cy="2319866"/>
          </a:xfrm>
          <a:prstGeom prst="rect">
            <a:avLst/>
          </a:prstGeom>
        </p:spPr>
      </p:pic>
    </p:spTree>
    <p:extLst>
      <p:ext uri="{BB962C8B-B14F-4D97-AF65-F5344CB8AC3E}">
        <p14:creationId xmlns:p14="http://schemas.microsoft.com/office/powerpoint/2010/main" val="3416561603"/>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grpSp>
        <p:nvGrpSpPr>
          <p:cNvPr id="3" name="Group 2"/>
          <p:cNvGrpSpPr/>
          <p:nvPr/>
        </p:nvGrpSpPr>
        <p:grpSpPr>
          <a:xfrm>
            <a:off x="736600" y="1212212"/>
            <a:ext cx="7857513" cy="2152647"/>
            <a:chOff x="736600" y="1212212"/>
            <a:chExt cx="7857513" cy="2152647"/>
          </a:xfrm>
        </p:grpSpPr>
        <p:grpSp>
          <p:nvGrpSpPr>
            <p:cNvPr id="15" name="Group 14"/>
            <p:cNvGrpSpPr/>
            <p:nvPr/>
          </p:nvGrpSpPr>
          <p:grpSpPr>
            <a:xfrm>
              <a:off x="736600" y="1212212"/>
              <a:ext cx="6718300" cy="2152647"/>
              <a:chOff x="1314450" y="1501776"/>
              <a:chExt cx="6718300" cy="2152647"/>
            </a:xfrm>
          </p:grpSpPr>
          <p:sp>
            <p:nvSpPr>
              <p:cNvPr id="4" name="TextBox 3"/>
              <p:cNvSpPr txBox="1"/>
              <p:nvPr/>
            </p:nvSpPr>
            <p:spPr>
              <a:xfrm>
                <a:off x="1568450" y="1501776"/>
                <a:ext cx="4686300" cy="307777"/>
              </a:xfrm>
              <a:prstGeom prst="rect">
                <a:avLst/>
              </a:prstGeom>
              <a:noFill/>
            </p:spPr>
            <p:txBody>
              <a:bodyPr wrap="square" rtlCol="0">
                <a:spAutoFit/>
              </a:bodyPr>
              <a:lstStyle/>
              <a:p>
                <a:pPr marL="266700" indent="-266700"/>
                <a:r>
                  <a:rPr lang="en-US" sz="1400" dirty="0"/>
                  <a:t>=	number of potential plant locations/capacity</a:t>
                </a:r>
              </a:p>
            </p:txBody>
          </p:sp>
          <p:graphicFrame>
            <p:nvGraphicFramePr>
              <p:cNvPr id="5" name="Object 4"/>
              <p:cNvGraphicFramePr>
                <a:graphicFrameLocks noChangeAspect="1"/>
              </p:cNvGraphicFramePr>
              <p:nvPr/>
            </p:nvGraphicFramePr>
            <p:xfrm>
              <a:off x="1314450" y="1580079"/>
              <a:ext cx="279400" cy="1866900"/>
            </p:xfrm>
            <a:graphic>
              <a:graphicData uri="http://schemas.openxmlformats.org/presentationml/2006/ole">
                <mc:AlternateContent xmlns:mc="http://schemas.openxmlformats.org/markup-compatibility/2006">
                  <mc:Choice xmlns:v="urn:schemas-microsoft-com:vml" Requires="v">
                    <p:oleObj spid="_x0000_s18714" name="Equation" r:id="rId3" imgW="279400" imgH="1866900" progId="Equation.3">
                      <p:embed/>
                    </p:oleObj>
                  </mc:Choice>
                  <mc:Fallback>
                    <p:oleObj name="Equation" r:id="rId3" imgW="279400" imgH="1866900" progId="Equation.3">
                      <p:embed/>
                      <p:pic>
                        <p:nvPicPr>
                          <p:cNvPr id="0" name=""/>
                          <p:cNvPicPr/>
                          <p:nvPr/>
                        </p:nvPicPr>
                        <p:blipFill>
                          <a:blip r:embed="rId4"/>
                          <a:stretch>
                            <a:fillRect/>
                          </a:stretch>
                        </p:blipFill>
                        <p:spPr>
                          <a:xfrm>
                            <a:off x="1314450" y="1580079"/>
                            <a:ext cx="279400" cy="1866900"/>
                          </a:xfrm>
                          <a:prstGeom prst="rect">
                            <a:avLst/>
                          </a:prstGeom>
                        </p:spPr>
                      </p:pic>
                    </p:oleObj>
                  </mc:Fallback>
                </mc:AlternateContent>
              </a:graphicData>
            </a:graphic>
          </p:graphicFrame>
          <p:sp>
            <p:nvSpPr>
              <p:cNvPr id="6" name="TextBox 5"/>
              <p:cNvSpPr txBox="1"/>
              <p:nvPr/>
            </p:nvSpPr>
            <p:spPr>
              <a:xfrm>
                <a:off x="1568450" y="1806034"/>
                <a:ext cx="3911600" cy="307777"/>
              </a:xfrm>
              <a:prstGeom prst="rect">
                <a:avLst/>
              </a:prstGeom>
              <a:noFill/>
            </p:spPr>
            <p:txBody>
              <a:bodyPr wrap="square" rtlCol="0">
                <a:spAutoFit/>
              </a:bodyPr>
              <a:lstStyle/>
              <a:p>
                <a:pPr marL="266700" indent="-266700"/>
                <a:r>
                  <a:rPr lang="en-US" sz="1400" dirty="0"/>
                  <a:t>=	number of markets or demand points</a:t>
                </a:r>
              </a:p>
            </p:txBody>
          </p:sp>
          <p:sp>
            <p:nvSpPr>
              <p:cNvPr id="7" name="TextBox 6"/>
              <p:cNvSpPr txBox="1"/>
              <p:nvPr/>
            </p:nvSpPr>
            <p:spPr>
              <a:xfrm>
                <a:off x="1568450" y="2089668"/>
                <a:ext cx="3467100" cy="307777"/>
              </a:xfrm>
              <a:prstGeom prst="rect">
                <a:avLst/>
              </a:prstGeom>
              <a:noFill/>
            </p:spPr>
            <p:txBody>
              <a:bodyPr wrap="square" rtlCol="0">
                <a:spAutoFit/>
              </a:bodyPr>
              <a:lstStyle/>
              <a:p>
                <a:pPr marL="266700" indent="-266700"/>
                <a:r>
                  <a:rPr lang="en-US" sz="1400" dirty="0"/>
                  <a:t>=	annual demand from market</a:t>
                </a:r>
                <a:r>
                  <a:rPr lang="en-US" sz="1400" dirty="0">
                    <a:latin typeface="Times New Roman"/>
                    <a:cs typeface="Times New Roman"/>
                  </a:rPr>
                  <a:t> </a:t>
                </a:r>
                <a:r>
                  <a:rPr lang="en-US" sz="1400" i="1" dirty="0">
                    <a:latin typeface="Times New Roman"/>
                    <a:cs typeface="Times New Roman"/>
                  </a:rPr>
                  <a:t>j</a:t>
                </a:r>
                <a:endParaRPr lang="en-US" sz="1400" dirty="0"/>
              </a:p>
            </p:txBody>
          </p:sp>
          <p:sp>
            <p:nvSpPr>
              <p:cNvPr id="8" name="TextBox 7"/>
              <p:cNvSpPr txBox="1"/>
              <p:nvPr/>
            </p:nvSpPr>
            <p:spPr>
              <a:xfrm>
                <a:off x="1568450" y="2440936"/>
                <a:ext cx="3517900" cy="307777"/>
              </a:xfrm>
              <a:prstGeom prst="rect">
                <a:avLst/>
              </a:prstGeom>
              <a:noFill/>
            </p:spPr>
            <p:txBody>
              <a:bodyPr wrap="square" rtlCol="0">
                <a:spAutoFit/>
              </a:bodyPr>
              <a:lstStyle/>
              <a:p>
                <a:pPr marL="266700" indent="-266700"/>
                <a:r>
                  <a:rPr lang="en-US" sz="1400" dirty="0"/>
                  <a:t>=	potential capacity of plant </a:t>
                </a:r>
                <a:r>
                  <a:rPr lang="en-US" sz="1400" i="1" dirty="0">
                    <a:latin typeface="Times New Roman"/>
                    <a:cs typeface="Times New Roman"/>
                  </a:rPr>
                  <a:t>i</a:t>
                </a:r>
                <a:endParaRPr lang="en-US" sz="1400" dirty="0"/>
              </a:p>
            </p:txBody>
          </p:sp>
          <p:sp>
            <p:nvSpPr>
              <p:cNvPr id="9" name="TextBox 8"/>
              <p:cNvSpPr txBox="1"/>
              <p:nvPr/>
            </p:nvSpPr>
            <p:spPr>
              <a:xfrm>
                <a:off x="1568450" y="2809538"/>
                <a:ext cx="4546600" cy="307777"/>
              </a:xfrm>
              <a:prstGeom prst="rect">
                <a:avLst/>
              </a:prstGeom>
              <a:noFill/>
            </p:spPr>
            <p:txBody>
              <a:bodyPr wrap="square" rtlCol="0">
                <a:spAutoFit/>
              </a:bodyPr>
              <a:lstStyle/>
              <a:p>
                <a:pPr marL="266700" indent="-266700"/>
                <a:r>
                  <a:rPr lang="en-US" sz="1400" dirty="0"/>
                  <a:t>=	annualized fixed cost of keeping plant </a:t>
                </a:r>
                <a:r>
                  <a:rPr lang="en-US" sz="1400" i="1" dirty="0">
                    <a:latin typeface="Times New Roman"/>
                    <a:cs typeface="Times New Roman"/>
                  </a:rPr>
                  <a:t>i</a:t>
                </a:r>
                <a:r>
                  <a:rPr lang="en-US" sz="1400" i="1" dirty="0"/>
                  <a:t> </a:t>
                </a:r>
                <a:r>
                  <a:rPr lang="en-US" sz="1400" dirty="0"/>
                  <a:t>open</a:t>
                </a:r>
              </a:p>
            </p:txBody>
          </p:sp>
          <p:sp>
            <p:nvSpPr>
              <p:cNvPr id="10" name="TextBox 9"/>
              <p:cNvSpPr txBox="1"/>
              <p:nvPr/>
            </p:nvSpPr>
            <p:spPr>
              <a:xfrm>
                <a:off x="1568450" y="3131203"/>
                <a:ext cx="6464300" cy="523220"/>
              </a:xfrm>
              <a:prstGeom prst="rect">
                <a:avLst/>
              </a:prstGeom>
              <a:noFill/>
            </p:spPr>
            <p:txBody>
              <a:bodyPr wrap="square" rtlCol="0">
                <a:spAutoFit/>
              </a:bodyPr>
              <a:lstStyle/>
              <a:p>
                <a:pPr marL="266700" indent="-266700"/>
                <a:r>
                  <a:rPr lang="en-US" sz="1400" dirty="0"/>
                  <a:t>=	cost of producing and shipping one unit from plant </a:t>
                </a:r>
                <a:r>
                  <a:rPr lang="en-US" sz="1400" i="1" dirty="0">
                    <a:latin typeface="Times New Roman"/>
                    <a:cs typeface="Times New Roman"/>
                  </a:rPr>
                  <a:t>i</a:t>
                </a:r>
                <a:r>
                  <a:rPr lang="en-US" sz="1400" i="1" dirty="0"/>
                  <a:t> </a:t>
                </a:r>
                <a:r>
                  <a:rPr lang="en-US" sz="1400" dirty="0"/>
                  <a:t>to market </a:t>
                </a:r>
                <a:r>
                  <a:rPr lang="en-US" sz="1400" i="1" dirty="0">
                    <a:latin typeface="Times New Roman"/>
                    <a:cs typeface="Times New Roman"/>
                  </a:rPr>
                  <a:t>j</a:t>
                </a:r>
                <a:r>
                  <a:rPr lang="en-US" sz="1400" i="1" dirty="0"/>
                  <a:t> </a:t>
                </a:r>
                <a:r>
                  <a:rPr lang="en-US" sz="1400" dirty="0"/>
                  <a:t>(cost includes production, inventory, transportation, and tariffs)</a:t>
                </a:r>
              </a:p>
            </p:txBody>
          </p:sp>
        </p:grpSp>
        <p:grpSp>
          <p:nvGrpSpPr>
            <p:cNvPr id="19" name="Group 18"/>
            <p:cNvGrpSpPr/>
            <p:nvPr/>
          </p:nvGrpSpPr>
          <p:grpSpPr>
            <a:xfrm>
              <a:off x="5505450" y="1555032"/>
              <a:ext cx="3088663" cy="814857"/>
              <a:chOff x="5505450" y="1555032"/>
              <a:chExt cx="3088663" cy="814857"/>
            </a:xfrm>
          </p:grpSpPr>
          <p:graphicFrame>
            <p:nvGraphicFramePr>
              <p:cNvPr id="16" name="Object 15"/>
              <p:cNvGraphicFramePr>
                <a:graphicFrameLocks noChangeAspect="1"/>
              </p:cNvGraphicFramePr>
              <p:nvPr/>
            </p:nvGraphicFramePr>
            <p:xfrm>
              <a:off x="5505450" y="1555032"/>
              <a:ext cx="190500" cy="596900"/>
            </p:xfrm>
            <a:graphic>
              <a:graphicData uri="http://schemas.openxmlformats.org/presentationml/2006/ole">
                <mc:AlternateContent xmlns:mc="http://schemas.openxmlformats.org/markup-compatibility/2006">
                  <mc:Choice xmlns:v="urn:schemas-microsoft-com:vml" Requires="v">
                    <p:oleObj spid="_x0000_s18715" name="Equation" r:id="rId5" imgW="190500" imgH="596900" progId="Equation.3">
                      <p:embed/>
                    </p:oleObj>
                  </mc:Choice>
                  <mc:Fallback>
                    <p:oleObj name="Equation" r:id="rId5" imgW="190500" imgH="596900" progId="Equation.3">
                      <p:embed/>
                      <p:pic>
                        <p:nvPicPr>
                          <p:cNvPr id="0" name=""/>
                          <p:cNvPicPr/>
                          <p:nvPr/>
                        </p:nvPicPr>
                        <p:blipFill>
                          <a:blip r:embed="rId6"/>
                          <a:stretch>
                            <a:fillRect/>
                          </a:stretch>
                        </p:blipFill>
                        <p:spPr>
                          <a:xfrm>
                            <a:off x="5505450" y="1555032"/>
                            <a:ext cx="190500" cy="596900"/>
                          </a:xfrm>
                          <a:prstGeom prst="rect">
                            <a:avLst/>
                          </a:prstGeom>
                        </p:spPr>
                      </p:pic>
                    </p:oleObj>
                  </mc:Fallback>
                </mc:AlternateContent>
              </a:graphicData>
            </a:graphic>
          </p:graphicFrame>
          <p:sp>
            <p:nvSpPr>
              <p:cNvPr id="17" name="TextBox 16"/>
              <p:cNvSpPr txBox="1"/>
              <p:nvPr/>
            </p:nvSpPr>
            <p:spPr>
              <a:xfrm>
                <a:off x="5715000" y="1846669"/>
                <a:ext cx="2729383" cy="523220"/>
              </a:xfrm>
              <a:prstGeom prst="rect">
                <a:avLst/>
              </a:prstGeom>
              <a:noFill/>
            </p:spPr>
            <p:txBody>
              <a:bodyPr wrap="square" rtlCol="0">
                <a:spAutoFit/>
              </a:bodyPr>
              <a:lstStyle/>
              <a:p>
                <a:pPr marL="266700" indent="-266700"/>
                <a:r>
                  <a:rPr lang="en-US" sz="1400" dirty="0"/>
                  <a:t>=	quantity shipped from plant </a:t>
                </a:r>
                <a:r>
                  <a:rPr lang="en-US" sz="1400" i="1" dirty="0">
                    <a:latin typeface="Times New Roman"/>
                    <a:cs typeface="Times New Roman"/>
                  </a:rPr>
                  <a:t>i</a:t>
                </a:r>
                <a:r>
                  <a:rPr lang="en-US" sz="1400" i="1" dirty="0"/>
                  <a:t> </a:t>
                </a:r>
                <a:r>
                  <a:rPr lang="en-US" sz="1400" dirty="0"/>
                  <a:t>to market </a:t>
                </a:r>
                <a:r>
                  <a:rPr lang="en-US" sz="1400" i="1" dirty="0">
                    <a:latin typeface="Times New Roman"/>
                    <a:cs typeface="Times New Roman"/>
                  </a:rPr>
                  <a:t>j</a:t>
                </a:r>
                <a:endParaRPr lang="en-US" sz="1400" dirty="0">
                  <a:latin typeface="Times New Roman"/>
                  <a:cs typeface="Times New Roman"/>
                </a:endParaRPr>
              </a:p>
            </p:txBody>
          </p:sp>
          <p:sp>
            <p:nvSpPr>
              <p:cNvPr id="18" name="TextBox 17"/>
              <p:cNvSpPr txBox="1"/>
              <p:nvPr/>
            </p:nvSpPr>
            <p:spPr>
              <a:xfrm>
                <a:off x="5715000" y="1562637"/>
                <a:ext cx="2879113" cy="307777"/>
              </a:xfrm>
              <a:prstGeom prst="rect">
                <a:avLst/>
              </a:prstGeom>
              <a:noFill/>
            </p:spPr>
            <p:txBody>
              <a:bodyPr wrap="none" rtlCol="0">
                <a:spAutoFit/>
              </a:bodyPr>
              <a:lstStyle/>
              <a:p>
                <a:pPr marL="266700" indent="-266700"/>
                <a:r>
                  <a:rPr lang="en-US" sz="1400" dirty="0"/>
                  <a:t>=	1 if plant </a:t>
                </a:r>
                <a:r>
                  <a:rPr lang="en-US" sz="1400" i="1" dirty="0">
                    <a:latin typeface="Times New Roman"/>
                    <a:cs typeface="Times New Roman"/>
                  </a:rPr>
                  <a:t>i</a:t>
                </a:r>
                <a:r>
                  <a:rPr lang="en-US" sz="1400" i="1" dirty="0"/>
                  <a:t> </a:t>
                </a:r>
                <a:r>
                  <a:rPr lang="en-US" sz="1400" dirty="0"/>
                  <a:t>is open, 0 otherwise</a:t>
                </a:r>
                <a:endParaRPr lang="en-US" sz="1400" dirty="0">
                  <a:latin typeface="Times New Roman"/>
                  <a:cs typeface="Times New Roman"/>
                </a:endParaRPr>
              </a:p>
            </p:txBody>
          </p:sp>
        </p:grpSp>
      </p:grpSp>
      <p:graphicFrame>
        <p:nvGraphicFramePr>
          <p:cNvPr id="20" name="Object 19"/>
          <p:cNvGraphicFramePr>
            <a:graphicFrameLocks noChangeAspect="1"/>
          </p:cNvGraphicFramePr>
          <p:nvPr/>
        </p:nvGraphicFramePr>
        <p:xfrm>
          <a:off x="3067050" y="3429000"/>
          <a:ext cx="2997200" cy="914400"/>
        </p:xfrm>
        <a:graphic>
          <a:graphicData uri="http://schemas.openxmlformats.org/presentationml/2006/ole">
            <mc:AlternateContent xmlns:mc="http://schemas.openxmlformats.org/markup-compatibility/2006">
              <mc:Choice xmlns:v="urn:schemas-microsoft-com:vml" Requires="v">
                <p:oleObj spid="_x0000_s18716" name="Equation" r:id="rId7" imgW="2997200" imgH="914400" progId="Equation.3">
                  <p:embed/>
                </p:oleObj>
              </mc:Choice>
              <mc:Fallback>
                <p:oleObj name="Equation" r:id="rId7" imgW="2997200" imgH="914400" progId="Equation.3">
                  <p:embed/>
                  <p:pic>
                    <p:nvPicPr>
                      <p:cNvPr id="0" name=""/>
                      <p:cNvPicPr/>
                      <p:nvPr/>
                    </p:nvPicPr>
                    <p:blipFill>
                      <a:blip r:embed="rId8"/>
                      <a:stretch>
                        <a:fillRect/>
                      </a:stretch>
                    </p:blipFill>
                    <p:spPr>
                      <a:xfrm>
                        <a:off x="3067050" y="3429000"/>
                        <a:ext cx="2997200" cy="914400"/>
                      </a:xfrm>
                      <a:prstGeom prst="rect">
                        <a:avLst/>
                      </a:prstGeom>
                    </p:spPr>
                  </p:pic>
                </p:oleObj>
              </mc:Fallback>
            </mc:AlternateContent>
          </a:graphicData>
        </a:graphic>
      </p:graphicFrame>
      <p:grpSp>
        <p:nvGrpSpPr>
          <p:cNvPr id="11" name="Group 10"/>
          <p:cNvGrpSpPr/>
          <p:nvPr/>
        </p:nvGrpSpPr>
        <p:grpSpPr>
          <a:xfrm>
            <a:off x="1447800" y="4343400"/>
            <a:ext cx="4546600" cy="2209800"/>
            <a:chOff x="1447800" y="4343400"/>
            <a:chExt cx="4546600" cy="2209800"/>
          </a:xfrm>
        </p:grpSpPr>
        <p:sp>
          <p:nvSpPr>
            <p:cNvPr id="21" name="TextBox 20"/>
            <p:cNvSpPr txBox="1"/>
            <p:nvPr/>
          </p:nvSpPr>
          <p:spPr>
            <a:xfrm>
              <a:off x="1447800" y="4343400"/>
              <a:ext cx="1172692" cy="369332"/>
            </a:xfrm>
            <a:prstGeom prst="rect">
              <a:avLst/>
            </a:prstGeom>
            <a:noFill/>
          </p:spPr>
          <p:txBody>
            <a:bodyPr wrap="none" rtlCol="0">
              <a:spAutoFit/>
            </a:bodyPr>
            <a:lstStyle/>
            <a:p>
              <a:r>
                <a:rPr lang="en-US" dirty="0"/>
                <a:t>subject to</a:t>
              </a:r>
            </a:p>
          </p:txBody>
        </p:sp>
        <p:graphicFrame>
          <p:nvGraphicFramePr>
            <p:cNvPr id="22" name="Object 21"/>
            <p:cNvGraphicFramePr>
              <a:graphicFrameLocks noChangeAspect="1"/>
            </p:cNvGraphicFramePr>
            <p:nvPr/>
          </p:nvGraphicFramePr>
          <p:xfrm>
            <a:off x="3022600" y="4711700"/>
            <a:ext cx="2971800" cy="1841500"/>
          </p:xfrm>
          <a:graphic>
            <a:graphicData uri="http://schemas.openxmlformats.org/presentationml/2006/ole">
              <mc:AlternateContent xmlns:mc="http://schemas.openxmlformats.org/markup-compatibility/2006">
                <mc:Choice xmlns:v="urn:schemas-microsoft-com:vml" Requires="v">
                  <p:oleObj spid="_x0000_s18717" name="Equation" r:id="rId9" imgW="2971800" imgH="1841500" progId="Equation.3">
                    <p:embed/>
                  </p:oleObj>
                </mc:Choice>
                <mc:Fallback>
                  <p:oleObj name="Equation" r:id="rId9" imgW="2971800" imgH="1841500" progId="Equation.3">
                    <p:embed/>
                    <p:pic>
                      <p:nvPicPr>
                        <p:cNvPr id="0" name=""/>
                        <p:cNvPicPr/>
                        <p:nvPr/>
                      </p:nvPicPr>
                      <p:blipFill>
                        <a:blip r:embed="rId10"/>
                        <a:stretch>
                          <a:fillRect/>
                        </a:stretch>
                      </p:blipFill>
                      <p:spPr>
                        <a:xfrm>
                          <a:off x="3022600" y="4711700"/>
                          <a:ext cx="2971800" cy="1841500"/>
                        </a:xfrm>
                        <a:prstGeom prst="rect">
                          <a:avLst/>
                        </a:prstGeom>
                      </p:spPr>
                    </p:pic>
                  </p:oleObj>
                </mc:Fallback>
              </mc:AlternateContent>
            </a:graphicData>
          </a:graphic>
        </p:graphicFrame>
      </p:grpSp>
    </p:spTree>
    <p:extLst>
      <p:ext uri="{BB962C8B-B14F-4D97-AF65-F5344CB8AC3E}">
        <p14:creationId xmlns:p14="http://schemas.microsoft.com/office/powerpoint/2010/main" val="1080213830"/>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1000"/>
                                        <p:tgtEl>
                                          <p:spTgt spid="20"/>
                                        </p:tgtEl>
                                      </p:cBhvr>
                                    </p:animEffect>
                                  </p:childTnLst>
                                </p:cTn>
                              </p:par>
                            </p:childTnLst>
                          </p:cTn>
                        </p:par>
                        <p:par>
                          <p:cTn id="12" fill="hold">
                            <p:stCondLst>
                              <p:cond delay="4000"/>
                            </p:stCondLst>
                            <p:childTnLst>
                              <p:par>
                                <p:cTn id="13" presetID="18" presetClass="entr" presetSubtype="6" fill="hold" nodeType="afterEffect">
                                  <p:stCondLst>
                                    <p:cond delay="1000"/>
                                  </p:stCondLst>
                                  <p:childTnLst>
                                    <p:set>
                                      <p:cBhvr>
                                        <p:cTn id="14" dur="1" fill="hold">
                                          <p:stCondLst>
                                            <p:cond delay="0"/>
                                          </p:stCondLst>
                                        </p:cTn>
                                        <p:tgtEl>
                                          <p:spTgt spid="11"/>
                                        </p:tgtEl>
                                        <p:attrNameLst>
                                          <p:attrName>style.visibility</p:attrName>
                                        </p:attrNameLst>
                                      </p:cBhvr>
                                      <p:to>
                                        <p:strVal val="visible"/>
                                      </p:to>
                                    </p:set>
                                    <p:animEffect transition="in" filter="strips(downRight)">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3" name="Picture 2"/>
          <p:cNvPicPr>
            <a:picLocks noChangeAspect="1"/>
          </p:cNvPicPr>
          <p:nvPr/>
        </p:nvPicPr>
        <p:blipFill>
          <a:blip r:embed="rId3"/>
          <a:stretch>
            <a:fillRect/>
          </a:stretch>
        </p:blipFill>
        <p:spPr>
          <a:xfrm>
            <a:off x="718358" y="1701800"/>
            <a:ext cx="7701742" cy="3886200"/>
          </a:xfrm>
          <a:prstGeom prst="rect">
            <a:avLst/>
          </a:prstGeom>
        </p:spPr>
      </p:pic>
      <p:sp>
        <p:nvSpPr>
          <p:cNvPr id="23" name="TextBox 22"/>
          <p:cNvSpPr txBox="1"/>
          <p:nvPr/>
        </p:nvSpPr>
        <p:spPr>
          <a:xfrm>
            <a:off x="7429250" y="5734149"/>
            <a:ext cx="1002924" cy="307777"/>
          </a:xfrm>
          <a:prstGeom prst="rect">
            <a:avLst/>
          </a:prstGeom>
          <a:noFill/>
        </p:spPr>
        <p:txBody>
          <a:bodyPr wrap="none" rtlCol="0">
            <a:spAutoFit/>
          </a:bodyPr>
          <a:lstStyle/>
          <a:p>
            <a:r>
              <a:rPr lang="en-US" sz="1400" dirty="0"/>
              <a:t>FIGURE 5-4</a:t>
            </a:r>
          </a:p>
        </p:txBody>
      </p:sp>
    </p:spTree>
    <p:extLst>
      <p:ext uri="{BB962C8B-B14F-4D97-AF65-F5344CB8AC3E}">
        <p14:creationId xmlns:p14="http://schemas.microsoft.com/office/powerpoint/2010/main" val="1463433371"/>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4" name="Picture 3"/>
          <p:cNvPicPr>
            <a:picLocks noChangeAspect="1"/>
          </p:cNvPicPr>
          <p:nvPr/>
        </p:nvPicPr>
        <p:blipFill>
          <a:blip r:embed="rId2"/>
          <a:stretch>
            <a:fillRect/>
          </a:stretch>
        </p:blipFill>
        <p:spPr>
          <a:xfrm>
            <a:off x="1419951" y="1282700"/>
            <a:ext cx="6314349" cy="5245100"/>
          </a:xfrm>
          <a:prstGeom prst="rect">
            <a:avLst/>
          </a:prstGeom>
        </p:spPr>
      </p:pic>
      <p:sp>
        <p:nvSpPr>
          <p:cNvPr id="23" name="TextBox 22"/>
          <p:cNvSpPr txBox="1"/>
          <p:nvPr/>
        </p:nvSpPr>
        <p:spPr>
          <a:xfrm>
            <a:off x="7429250" y="5734149"/>
            <a:ext cx="1002924" cy="307777"/>
          </a:xfrm>
          <a:prstGeom prst="rect">
            <a:avLst/>
          </a:prstGeom>
          <a:solidFill>
            <a:schemeClr val="bg1"/>
          </a:solidFill>
        </p:spPr>
        <p:txBody>
          <a:bodyPr wrap="none" rtlCol="0">
            <a:spAutoFit/>
          </a:bodyPr>
          <a:lstStyle/>
          <a:p>
            <a:r>
              <a:rPr lang="en-US" sz="1400" dirty="0"/>
              <a:t>FIGURE 5-5</a:t>
            </a:r>
          </a:p>
        </p:txBody>
      </p:sp>
    </p:spTree>
    <p:extLst>
      <p:ext uri="{BB962C8B-B14F-4D97-AF65-F5344CB8AC3E}">
        <p14:creationId xmlns:p14="http://schemas.microsoft.com/office/powerpoint/2010/main" val="100420972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3" name="Picture 2"/>
          <p:cNvPicPr>
            <a:picLocks noChangeAspect="1"/>
          </p:cNvPicPr>
          <p:nvPr/>
        </p:nvPicPr>
        <p:blipFill>
          <a:blip r:embed="rId2"/>
          <a:stretch>
            <a:fillRect/>
          </a:stretch>
        </p:blipFill>
        <p:spPr>
          <a:xfrm>
            <a:off x="879466" y="1913464"/>
            <a:ext cx="7420900" cy="2230967"/>
          </a:xfrm>
          <a:prstGeom prst="rect">
            <a:avLst/>
          </a:prstGeom>
        </p:spPr>
      </p:pic>
    </p:spTree>
    <p:extLst>
      <p:ext uri="{BB962C8B-B14F-4D97-AF65-F5344CB8AC3E}">
        <p14:creationId xmlns:p14="http://schemas.microsoft.com/office/powerpoint/2010/main" val="289781004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sp>
        <p:nvSpPr>
          <p:cNvPr id="4" name="Content Placeholder 3"/>
          <p:cNvSpPr>
            <a:spLocks noGrp="1"/>
          </p:cNvSpPr>
          <p:nvPr>
            <p:ph idx="1"/>
          </p:nvPr>
        </p:nvSpPr>
        <p:spPr>
          <a:xfrm>
            <a:off x="457200" y="1600200"/>
            <a:ext cx="8229600" cy="651933"/>
          </a:xfrm>
        </p:spPr>
        <p:txBody>
          <a:bodyPr/>
          <a:lstStyle/>
          <a:p>
            <a:r>
              <a:rPr lang="en-US" dirty="0"/>
              <a:t>Constraints</a:t>
            </a:r>
          </a:p>
        </p:txBody>
      </p:sp>
      <p:pic>
        <p:nvPicPr>
          <p:cNvPr id="5" name="Picture 4"/>
          <p:cNvPicPr>
            <a:picLocks noChangeAspect="1"/>
          </p:cNvPicPr>
          <p:nvPr/>
        </p:nvPicPr>
        <p:blipFill>
          <a:blip r:embed="rId2"/>
          <a:stretch>
            <a:fillRect/>
          </a:stretch>
        </p:blipFill>
        <p:spPr>
          <a:xfrm>
            <a:off x="860510" y="2658533"/>
            <a:ext cx="7421185" cy="2353734"/>
          </a:xfrm>
          <a:prstGeom prst="rect">
            <a:avLst/>
          </a:prstGeom>
        </p:spPr>
      </p:pic>
    </p:spTree>
    <p:extLst>
      <p:ext uri="{BB962C8B-B14F-4D97-AF65-F5344CB8AC3E}">
        <p14:creationId xmlns:p14="http://schemas.microsoft.com/office/powerpoint/2010/main" val="832433706"/>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765301"/>
            <a:ext cx="8229600" cy="1765300"/>
          </a:xfrm>
        </p:spPr>
        <p:txBody>
          <a:bodyPr/>
          <a:lstStyle/>
          <a:p>
            <a:r>
              <a:rPr lang="en-US" dirty="0"/>
              <a:t>From a shareholder perspective, return on equity (ROE) is the main summary measure of a firm’s performance</a:t>
            </a:r>
          </a:p>
        </p:txBody>
      </p:sp>
      <p:graphicFrame>
        <p:nvGraphicFramePr>
          <p:cNvPr id="4" name="Object 3"/>
          <p:cNvGraphicFramePr>
            <a:graphicFrameLocks noChangeAspect="1"/>
          </p:cNvGraphicFramePr>
          <p:nvPr/>
        </p:nvGraphicFramePr>
        <p:xfrm>
          <a:off x="2165350" y="3917950"/>
          <a:ext cx="4813300" cy="825500"/>
        </p:xfrm>
        <a:graphic>
          <a:graphicData uri="http://schemas.openxmlformats.org/presentationml/2006/ole">
            <mc:AlternateContent xmlns:mc="http://schemas.openxmlformats.org/markup-compatibility/2006">
              <mc:Choice xmlns:v="urn:schemas-microsoft-com:vml" Requires="v">
                <p:oleObj spid="_x0000_s28698" name="Equation" r:id="rId3" imgW="4813300" imgH="825500" progId="Equation.3">
                  <p:embed/>
                </p:oleObj>
              </mc:Choice>
              <mc:Fallback>
                <p:oleObj name="Equation" r:id="rId3" imgW="4813300" imgH="825500" progId="Equation.3">
                  <p:embed/>
                  <p:pic>
                    <p:nvPicPr>
                      <p:cNvPr id="4" name="Object 3"/>
                      <p:cNvPicPr/>
                      <p:nvPr/>
                    </p:nvPicPr>
                    <p:blipFill>
                      <a:blip r:embed="rId4"/>
                      <a:stretch>
                        <a:fillRect/>
                      </a:stretch>
                    </p:blipFill>
                    <p:spPr>
                      <a:xfrm>
                        <a:off x="2165350" y="3917950"/>
                        <a:ext cx="4813300" cy="825500"/>
                      </a:xfrm>
                      <a:prstGeom prst="rect">
                        <a:avLst/>
                      </a:prstGeom>
                    </p:spPr>
                  </p:pic>
                </p:oleObj>
              </mc:Fallback>
            </mc:AlternateContent>
          </a:graphicData>
        </a:graphic>
      </p:graphicFrame>
    </p:spTree>
    <p:extLst>
      <p:ext uri="{BB962C8B-B14F-4D97-AF65-F5344CB8AC3E}">
        <p14:creationId xmlns:p14="http://schemas.microsoft.com/office/powerpoint/2010/main" val="2463438436"/>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sp>
        <p:nvSpPr>
          <p:cNvPr id="23" name="TextBox 22"/>
          <p:cNvSpPr txBox="1"/>
          <p:nvPr/>
        </p:nvSpPr>
        <p:spPr>
          <a:xfrm>
            <a:off x="7457570" y="5895015"/>
            <a:ext cx="1005403" cy="307777"/>
          </a:xfrm>
          <a:prstGeom prst="rect">
            <a:avLst/>
          </a:prstGeom>
          <a:noFill/>
        </p:spPr>
        <p:txBody>
          <a:bodyPr wrap="none" rtlCol="0">
            <a:spAutoFit/>
          </a:bodyPr>
          <a:lstStyle/>
          <a:p>
            <a:r>
              <a:rPr lang="en-US" sz="1400" dirty="0"/>
              <a:t>FIGURE 5-6</a:t>
            </a:r>
          </a:p>
        </p:txBody>
      </p:sp>
      <p:pic>
        <p:nvPicPr>
          <p:cNvPr id="5" name="Picture 4"/>
          <p:cNvPicPr>
            <a:picLocks noChangeAspect="1"/>
          </p:cNvPicPr>
          <p:nvPr/>
        </p:nvPicPr>
        <p:blipFill>
          <a:blip r:embed="rId2"/>
          <a:stretch>
            <a:fillRect/>
          </a:stretch>
        </p:blipFill>
        <p:spPr>
          <a:xfrm>
            <a:off x="1117613" y="1064079"/>
            <a:ext cx="6339957" cy="5451021"/>
          </a:xfrm>
          <a:prstGeom prst="rect">
            <a:avLst/>
          </a:prstGeom>
        </p:spPr>
      </p:pic>
    </p:spTree>
    <p:extLst>
      <p:ext uri="{BB962C8B-B14F-4D97-AF65-F5344CB8AC3E}">
        <p14:creationId xmlns:p14="http://schemas.microsoft.com/office/powerpoint/2010/main" val="255719215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2567" y="1104898"/>
            <a:ext cx="6548966" cy="5492122"/>
          </a:xfrm>
          <a:prstGeom prst="rect">
            <a:avLst/>
          </a:prstGeom>
        </p:spPr>
      </p:pic>
      <p:sp>
        <p:nvSpPr>
          <p:cNvPr id="2" name="Title 1"/>
          <p:cNvSpPr>
            <a:spLocks noGrp="1"/>
          </p:cNvSpPr>
          <p:nvPr>
            <p:ph type="title"/>
          </p:nvPr>
        </p:nvSpPr>
        <p:spPr/>
        <p:txBody>
          <a:bodyPr>
            <a:normAutofit fontScale="90000"/>
          </a:bodyPr>
          <a:lstStyle/>
          <a:p>
            <a:r>
              <a:rPr lang="en-US" dirty="0"/>
              <a:t>Capacitated Plant Location Model</a:t>
            </a:r>
          </a:p>
        </p:txBody>
      </p:sp>
      <p:sp>
        <p:nvSpPr>
          <p:cNvPr id="23" name="TextBox 22"/>
          <p:cNvSpPr txBox="1"/>
          <p:nvPr/>
        </p:nvSpPr>
        <p:spPr>
          <a:xfrm>
            <a:off x="7108831" y="5733852"/>
            <a:ext cx="1005403" cy="307777"/>
          </a:xfrm>
          <a:prstGeom prst="rect">
            <a:avLst/>
          </a:prstGeom>
          <a:noFill/>
        </p:spPr>
        <p:txBody>
          <a:bodyPr wrap="none" rtlCol="0">
            <a:spAutoFit/>
          </a:bodyPr>
          <a:lstStyle/>
          <a:p>
            <a:r>
              <a:rPr lang="en-US" sz="1400" dirty="0"/>
              <a:t>FIGURE 5-7</a:t>
            </a:r>
          </a:p>
        </p:txBody>
      </p:sp>
    </p:spTree>
    <p:extLst>
      <p:ext uri="{BB962C8B-B14F-4D97-AF65-F5344CB8AC3E}">
        <p14:creationId xmlns:p14="http://schemas.microsoft.com/office/powerpoint/2010/main" val="120031795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p:txBody>
          <a:bodyPr anchor="ctr"/>
          <a:lstStyle/>
          <a:p>
            <a:pPr marL="0" indent="0" algn="ctr">
              <a:buFont typeface="Garamond" pitchFamily="18" charset="0"/>
              <a:buNone/>
            </a:pPr>
            <a:r>
              <a:rPr lang="en-US" altLang="en-US" dirty="0"/>
              <a:t>An Example in India: Possible Impact of GST Implementation</a:t>
            </a:r>
          </a:p>
        </p:txBody>
      </p:sp>
    </p:spTree>
    <p:extLst>
      <p:ext uri="{BB962C8B-B14F-4D97-AF65-F5344CB8AC3E}">
        <p14:creationId xmlns:p14="http://schemas.microsoft.com/office/powerpoint/2010/main" val="30536276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z="3200" dirty="0"/>
              <a:t>A Note About GST and Its Impact</a:t>
            </a:r>
          </a:p>
        </p:txBody>
      </p:sp>
      <p:sp>
        <p:nvSpPr>
          <p:cNvPr id="32771" name="Content Placeholder 2"/>
          <p:cNvSpPr>
            <a:spLocks noGrp="1"/>
          </p:cNvSpPr>
          <p:nvPr>
            <p:ph idx="1"/>
          </p:nvPr>
        </p:nvSpPr>
        <p:spPr>
          <a:xfrm>
            <a:off x="685800" y="1524000"/>
            <a:ext cx="7772400" cy="4114800"/>
          </a:xfrm>
        </p:spPr>
        <p:txBody>
          <a:bodyPr/>
          <a:lstStyle/>
          <a:p>
            <a:r>
              <a:rPr lang="en-US" altLang="en-US" sz="2000" dirty="0"/>
              <a:t>Pre GST	</a:t>
            </a:r>
          </a:p>
          <a:p>
            <a:pPr lvl="1"/>
            <a:r>
              <a:rPr lang="en-US" altLang="en-US" sz="1800" dirty="0"/>
              <a:t>CST of 4% for inter-state goods transfer</a:t>
            </a:r>
          </a:p>
          <a:p>
            <a:pPr lvl="1"/>
            <a:r>
              <a:rPr lang="en-US" altLang="en-US" sz="1800" dirty="0"/>
              <a:t>VAT for within state sale (Cannot offset against input CST)</a:t>
            </a:r>
          </a:p>
          <a:p>
            <a:pPr lvl="1"/>
            <a:r>
              <a:rPr lang="en-US" altLang="en-US" sz="1800" dirty="0"/>
              <a:t>Many more (20-30 on an average) warehouses per company, one in every state</a:t>
            </a:r>
          </a:p>
          <a:p>
            <a:pPr lvl="1"/>
            <a:r>
              <a:rPr lang="en-US" altLang="en-US" sz="1800" dirty="0"/>
              <a:t>Several (20-30 on an average) C&amp;F (Carrying and Forwarding) agents per state </a:t>
            </a:r>
          </a:p>
          <a:p>
            <a:r>
              <a:rPr lang="en-US" altLang="en-US" sz="2000" dirty="0"/>
              <a:t>Post GST</a:t>
            </a:r>
          </a:p>
          <a:p>
            <a:pPr lvl="1"/>
            <a:r>
              <a:rPr lang="en-US" altLang="en-US" sz="1800" dirty="0"/>
              <a:t>No inter-state goods transfer tax (No CST)</a:t>
            </a:r>
          </a:p>
          <a:p>
            <a:pPr lvl="1"/>
            <a:r>
              <a:rPr lang="en-US" altLang="en-US" sz="1800" dirty="0"/>
              <a:t>GST for both inter-state and within state transfers (with ability to offset)</a:t>
            </a:r>
          </a:p>
          <a:p>
            <a:pPr lvl="1"/>
            <a:r>
              <a:rPr lang="en-US" altLang="en-US" sz="1800" dirty="0"/>
              <a:t>Consolidated warehouses</a:t>
            </a:r>
          </a:p>
          <a:p>
            <a:pPr lvl="1"/>
            <a:r>
              <a:rPr lang="en-US" altLang="en-US" sz="1800" dirty="0"/>
              <a:t>Reduction in unorganized players</a:t>
            </a:r>
          </a:p>
          <a:p>
            <a:pPr lvl="1"/>
            <a:r>
              <a:rPr lang="en-US" altLang="en-US" sz="1800" dirty="0"/>
              <a:t>Replacement of multiple layers of taxes with GST which would operate at various stages of the supply chain</a:t>
            </a:r>
          </a:p>
          <a:p>
            <a:pPr lvl="1"/>
            <a:endParaRPr lang="en-US" altLang="en-US" sz="1800" dirty="0"/>
          </a:p>
        </p:txBody>
      </p:sp>
    </p:spTree>
    <p:extLst>
      <p:ext uri="{BB962C8B-B14F-4D97-AF65-F5344CB8AC3E}">
        <p14:creationId xmlns:p14="http://schemas.microsoft.com/office/powerpoint/2010/main" val="2587108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77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7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77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1">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3600" dirty="0"/>
              <a:t>Impact of Tax Structure on Warehousing (Pre GST Regime)</a:t>
            </a:r>
          </a:p>
        </p:txBody>
      </p:sp>
      <p:sp>
        <p:nvSpPr>
          <p:cNvPr id="33798" name="TextBox 6"/>
          <p:cNvSpPr txBox="1">
            <a:spLocks noChangeArrowheads="1"/>
          </p:cNvSpPr>
          <p:nvPr/>
        </p:nvSpPr>
        <p:spPr bwMode="auto">
          <a:xfrm>
            <a:off x="33338" y="6145450"/>
            <a:ext cx="3743332" cy="253916"/>
          </a:xfrm>
          <a:prstGeom prst="rect">
            <a:avLst/>
          </a:prstGeom>
          <a:noFill/>
          <a:ln w="9525">
            <a:noFill/>
            <a:miter lim="800000"/>
            <a:headEnd/>
            <a:tailEnd/>
          </a:ln>
        </p:spPr>
        <p:txBody>
          <a:bodyPr wrap="none">
            <a:spAutoFit/>
          </a:bodyPr>
          <a:lstStyle/>
          <a:p>
            <a:r>
              <a:rPr lang="en-US" altLang="en-US" sz="1050" i="1" dirty="0">
                <a:latin typeface="Calibri" pitchFamily="34" charset="0"/>
              </a:rPr>
              <a:t>Source:  India Logistics &amp; Warehousing Report, Knight Frank India</a:t>
            </a:r>
            <a:endParaRPr lang="en-US" altLang="en-US" sz="1100" i="1" dirty="0">
              <a:latin typeface="Calibri" pitchFamily="34" charset="0"/>
            </a:endParaRPr>
          </a:p>
        </p:txBody>
      </p:sp>
      <p:sp>
        <p:nvSpPr>
          <p:cNvPr id="33799" name="TextBox 7"/>
          <p:cNvSpPr txBox="1">
            <a:spLocks noChangeArrowheads="1"/>
          </p:cNvSpPr>
          <p:nvPr/>
        </p:nvSpPr>
        <p:spPr bwMode="auto">
          <a:xfrm>
            <a:off x="3352800" y="5802868"/>
            <a:ext cx="5791200" cy="369332"/>
          </a:xfrm>
          <a:prstGeom prst="rect">
            <a:avLst/>
          </a:prstGeom>
          <a:noFill/>
          <a:ln w="9525">
            <a:noFill/>
            <a:miter lim="800000"/>
            <a:headEnd/>
            <a:tailEnd/>
          </a:ln>
        </p:spPr>
        <p:txBody>
          <a:bodyPr wrap="square">
            <a:spAutoFit/>
          </a:bodyPr>
          <a:lstStyle/>
          <a:p>
            <a:r>
              <a:rPr lang="en-US" altLang="en-US" sz="1800" dirty="0">
                <a:latin typeface="Calibri" pitchFamily="34" charset="0"/>
              </a:rPr>
              <a:t>Distributor prefers buying from warehouse in own state.</a:t>
            </a:r>
          </a:p>
        </p:txBody>
      </p:sp>
      <p:pic>
        <p:nvPicPr>
          <p:cNvPr id="142337" name="Picture 1"/>
          <p:cNvPicPr>
            <a:picLocks noChangeAspect="1" noChangeArrowheads="1"/>
          </p:cNvPicPr>
          <p:nvPr/>
        </p:nvPicPr>
        <p:blipFill>
          <a:blip r:embed="rId3"/>
          <a:srcRect/>
          <a:stretch>
            <a:fillRect/>
          </a:stretch>
        </p:blipFill>
        <p:spPr bwMode="auto">
          <a:xfrm>
            <a:off x="746696" y="1600200"/>
            <a:ext cx="7254304" cy="4101290"/>
          </a:xfrm>
          <a:prstGeom prst="rect">
            <a:avLst/>
          </a:prstGeom>
          <a:noFill/>
          <a:ln w="9525">
            <a:noFill/>
            <a:miter lim="800000"/>
            <a:headEnd/>
            <a:tailEnd/>
          </a:ln>
        </p:spPr>
      </p:pic>
    </p:spTree>
    <p:extLst>
      <p:ext uri="{BB962C8B-B14F-4D97-AF65-F5344CB8AC3E}">
        <p14:creationId xmlns:p14="http://schemas.microsoft.com/office/powerpoint/2010/main" val="377131265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Picture 1"/>
          <p:cNvPicPr>
            <a:picLocks noChangeAspect="1" noChangeArrowheads="1"/>
          </p:cNvPicPr>
          <p:nvPr/>
        </p:nvPicPr>
        <p:blipFill>
          <a:blip r:embed="rId3"/>
          <a:srcRect/>
          <a:stretch>
            <a:fillRect/>
          </a:stretch>
        </p:blipFill>
        <p:spPr bwMode="auto">
          <a:xfrm>
            <a:off x="325865" y="1338263"/>
            <a:ext cx="8424566" cy="4148137"/>
          </a:xfrm>
          <a:prstGeom prst="rect">
            <a:avLst/>
          </a:prstGeom>
          <a:noFill/>
          <a:ln w="9525">
            <a:noFill/>
            <a:miter lim="800000"/>
            <a:headEnd/>
            <a:tailEnd/>
          </a:ln>
        </p:spPr>
      </p:pic>
      <p:sp>
        <p:nvSpPr>
          <p:cNvPr id="34818" name="Title 1"/>
          <p:cNvSpPr>
            <a:spLocks noGrp="1"/>
          </p:cNvSpPr>
          <p:nvPr>
            <p:ph type="title"/>
          </p:nvPr>
        </p:nvSpPr>
        <p:spPr>
          <a:xfrm>
            <a:off x="685800" y="76200"/>
            <a:ext cx="7772400" cy="1143000"/>
          </a:xfrm>
        </p:spPr>
        <p:txBody>
          <a:bodyPr/>
          <a:lstStyle/>
          <a:p>
            <a:r>
              <a:rPr lang="en-US" altLang="en-US" sz="2400" dirty="0"/>
              <a:t>Impact of CST (Double Taxation Without Ability to Offset Input CST)</a:t>
            </a:r>
          </a:p>
        </p:txBody>
      </p:sp>
      <p:sp>
        <p:nvSpPr>
          <p:cNvPr id="34824" name="TextBox 7"/>
          <p:cNvSpPr txBox="1">
            <a:spLocks noChangeArrowheads="1"/>
          </p:cNvSpPr>
          <p:nvPr/>
        </p:nvSpPr>
        <p:spPr bwMode="auto">
          <a:xfrm>
            <a:off x="4267200" y="1219200"/>
            <a:ext cx="1860702" cy="338554"/>
          </a:xfrm>
          <a:prstGeom prst="rect">
            <a:avLst/>
          </a:prstGeom>
          <a:noFill/>
          <a:ln w="9525">
            <a:noFill/>
            <a:miter lim="800000"/>
            <a:headEnd/>
            <a:tailEnd/>
          </a:ln>
        </p:spPr>
        <p:txBody>
          <a:bodyPr wrap="none">
            <a:spAutoFit/>
          </a:bodyPr>
          <a:lstStyle/>
          <a:p>
            <a:r>
              <a:rPr lang="en-US" altLang="en-US" sz="1600" dirty="0">
                <a:latin typeface="Calibri" pitchFamily="34" charset="0"/>
              </a:rPr>
              <a:t>(No input tax credit)</a:t>
            </a:r>
          </a:p>
        </p:txBody>
      </p:sp>
      <p:sp>
        <p:nvSpPr>
          <p:cNvPr id="12" name="TextBox 6"/>
          <p:cNvSpPr txBox="1">
            <a:spLocks noChangeArrowheads="1"/>
          </p:cNvSpPr>
          <p:nvPr/>
        </p:nvSpPr>
        <p:spPr bwMode="auto">
          <a:xfrm>
            <a:off x="109538" y="6199187"/>
            <a:ext cx="3567002" cy="246221"/>
          </a:xfrm>
          <a:prstGeom prst="rect">
            <a:avLst/>
          </a:prstGeom>
          <a:noFill/>
          <a:ln w="9525">
            <a:noFill/>
            <a:miter lim="800000"/>
            <a:headEnd/>
            <a:tailEnd/>
          </a:ln>
        </p:spPr>
        <p:txBody>
          <a:bodyPr wrap="none">
            <a:spAutoFit/>
          </a:bodyPr>
          <a:lstStyle/>
          <a:p>
            <a:r>
              <a:rPr lang="en-US" altLang="en-US" sz="1000" i="1" dirty="0">
                <a:latin typeface="Calibri" pitchFamily="34" charset="0"/>
              </a:rPr>
              <a:t>Source:  India Logistics &amp; Warehousing Report, Knight Frank India</a:t>
            </a:r>
            <a:endParaRPr lang="en-US" altLang="en-US" sz="1050" i="1" dirty="0">
              <a:latin typeface="Calibri" pitchFamily="34" charset="0"/>
            </a:endParaRPr>
          </a:p>
        </p:txBody>
      </p:sp>
      <p:sp>
        <p:nvSpPr>
          <p:cNvPr id="13" name="TextBox 7"/>
          <p:cNvSpPr txBox="1">
            <a:spLocks noChangeArrowheads="1"/>
          </p:cNvSpPr>
          <p:nvPr/>
        </p:nvSpPr>
        <p:spPr bwMode="auto">
          <a:xfrm>
            <a:off x="3429000" y="5704205"/>
            <a:ext cx="5486400" cy="338554"/>
          </a:xfrm>
          <a:prstGeom prst="rect">
            <a:avLst/>
          </a:prstGeom>
          <a:noFill/>
          <a:ln w="9525">
            <a:noFill/>
            <a:miter lim="800000"/>
            <a:headEnd/>
            <a:tailEnd/>
          </a:ln>
        </p:spPr>
        <p:txBody>
          <a:bodyPr wrap="square">
            <a:spAutoFit/>
          </a:bodyPr>
          <a:lstStyle/>
          <a:p>
            <a:r>
              <a:rPr lang="en-US" altLang="en-US" sz="1600" dirty="0">
                <a:latin typeface="Calibri" pitchFamily="34" charset="0"/>
              </a:rPr>
              <a:t>Distributor prefers buying from warehouse in own state.</a:t>
            </a:r>
          </a:p>
        </p:txBody>
      </p:sp>
    </p:spTree>
    <p:extLst>
      <p:ext uri="{BB962C8B-B14F-4D97-AF65-F5344CB8AC3E}">
        <p14:creationId xmlns:p14="http://schemas.microsoft.com/office/powerpoint/2010/main" val="342997448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76200"/>
            <a:ext cx="7772400" cy="1143000"/>
          </a:xfrm>
        </p:spPr>
        <p:txBody>
          <a:bodyPr/>
          <a:lstStyle/>
          <a:p>
            <a:r>
              <a:rPr lang="en-US" altLang="en-US" dirty="0"/>
              <a:t>Warehousing Strategy Pre GST</a:t>
            </a:r>
          </a:p>
        </p:txBody>
      </p:sp>
      <p:sp>
        <p:nvSpPr>
          <p:cNvPr id="35845" name="TextBox 9"/>
          <p:cNvSpPr txBox="1">
            <a:spLocks noChangeArrowheads="1"/>
          </p:cNvSpPr>
          <p:nvPr/>
        </p:nvSpPr>
        <p:spPr bwMode="auto">
          <a:xfrm>
            <a:off x="560388" y="6157913"/>
            <a:ext cx="4230687" cy="277812"/>
          </a:xfrm>
          <a:prstGeom prst="rect">
            <a:avLst/>
          </a:prstGeom>
          <a:noFill/>
          <a:ln w="9525">
            <a:noFill/>
            <a:miter lim="800000"/>
            <a:headEnd/>
            <a:tailEnd/>
          </a:ln>
        </p:spPr>
        <p:txBody>
          <a:bodyPr wrap="none">
            <a:spAutoFit/>
          </a:bodyPr>
          <a:lstStyle/>
          <a:p>
            <a:r>
              <a:rPr lang="en-US" altLang="en-US" sz="1200" i="1" dirty="0">
                <a:latin typeface="Calibri" pitchFamily="34" charset="0"/>
              </a:rPr>
              <a:t>Source:  India Logistics &amp; Warehousing Report, Knight Frank India</a:t>
            </a:r>
            <a:endParaRPr lang="en-US" altLang="en-US" sz="1400" i="1" dirty="0">
              <a:latin typeface="Calibri" pitchFamily="34" charset="0"/>
            </a:endParaRPr>
          </a:p>
        </p:txBody>
      </p:sp>
      <p:pic>
        <p:nvPicPr>
          <p:cNvPr id="140289" name="Picture 1"/>
          <p:cNvPicPr>
            <a:picLocks noChangeAspect="1" noChangeArrowheads="1"/>
          </p:cNvPicPr>
          <p:nvPr/>
        </p:nvPicPr>
        <p:blipFill>
          <a:blip r:embed="rId3"/>
          <a:srcRect/>
          <a:stretch>
            <a:fillRect/>
          </a:stretch>
        </p:blipFill>
        <p:spPr bwMode="auto">
          <a:xfrm>
            <a:off x="2133600" y="1219200"/>
            <a:ext cx="4800600" cy="4775333"/>
          </a:xfrm>
          <a:prstGeom prst="rect">
            <a:avLst/>
          </a:prstGeom>
          <a:noFill/>
          <a:ln w="9525">
            <a:noFill/>
            <a:miter lim="800000"/>
            <a:headEnd/>
            <a:tailEnd/>
          </a:ln>
        </p:spPr>
      </p:pic>
    </p:spTree>
    <p:extLst>
      <p:ext uri="{BB962C8B-B14F-4D97-AF65-F5344CB8AC3E}">
        <p14:creationId xmlns:p14="http://schemas.microsoft.com/office/powerpoint/2010/main" val="17809667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z="3600" dirty="0"/>
              <a:t>Impact of GST (Offset input GST)</a:t>
            </a:r>
          </a:p>
        </p:txBody>
      </p:sp>
      <p:pic>
        <p:nvPicPr>
          <p:cNvPr id="167938" name="Picture 2"/>
          <p:cNvPicPr>
            <a:picLocks noChangeAspect="1" noChangeArrowheads="1"/>
          </p:cNvPicPr>
          <p:nvPr/>
        </p:nvPicPr>
        <p:blipFill>
          <a:blip r:embed="rId3"/>
          <a:srcRect/>
          <a:stretch>
            <a:fillRect/>
          </a:stretch>
        </p:blipFill>
        <p:spPr bwMode="auto">
          <a:xfrm>
            <a:off x="1101661" y="1243097"/>
            <a:ext cx="6746939" cy="4455866"/>
          </a:xfrm>
          <a:prstGeom prst="rect">
            <a:avLst/>
          </a:prstGeom>
          <a:noFill/>
          <a:ln w="9525">
            <a:noFill/>
            <a:miter lim="800000"/>
            <a:headEnd/>
            <a:tailEnd/>
          </a:ln>
        </p:spPr>
      </p:pic>
      <p:sp>
        <p:nvSpPr>
          <p:cNvPr id="4" name="TextBox 6"/>
          <p:cNvSpPr txBox="1">
            <a:spLocks noChangeArrowheads="1"/>
          </p:cNvSpPr>
          <p:nvPr/>
        </p:nvSpPr>
        <p:spPr bwMode="auto">
          <a:xfrm>
            <a:off x="109538" y="6146884"/>
            <a:ext cx="3743332" cy="253916"/>
          </a:xfrm>
          <a:prstGeom prst="rect">
            <a:avLst/>
          </a:prstGeom>
          <a:noFill/>
          <a:ln w="9525">
            <a:noFill/>
            <a:miter lim="800000"/>
            <a:headEnd/>
            <a:tailEnd/>
          </a:ln>
        </p:spPr>
        <p:txBody>
          <a:bodyPr wrap="none">
            <a:spAutoFit/>
          </a:bodyPr>
          <a:lstStyle/>
          <a:p>
            <a:r>
              <a:rPr lang="en-US" altLang="en-US" sz="1050" i="1" dirty="0">
                <a:latin typeface="Calibri" pitchFamily="34" charset="0"/>
              </a:rPr>
              <a:t>Source:  India Logistics &amp; Warehousing Report, Knight Frank India</a:t>
            </a:r>
            <a:endParaRPr lang="en-US" altLang="en-US" sz="1100" i="1" dirty="0">
              <a:latin typeface="Calibri" pitchFamily="34" charset="0"/>
            </a:endParaRPr>
          </a:p>
        </p:txBody>
      </p:sp>
    </p:spTree>
    <p:extLst>
      <p:ext uri="{BB962C8B-B14F-4D97-AF65-F5344CB8AC3E}">
        <p14:creationId xmlns:p14="http://schemas.microsoft.com/office/powerpoint/2010/main" val="2176627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685800" y="-76200"/>
            <a:ext cx="7772400" cy="1143000"/>
          </a:xfrm>
        </p:spPr>
        <p:txBody>
          <a:bodyPr/>
          <a:lstStyle/>
          <a:p>
            <a:r>
              <a:rPr lang="en-US" altLang="en-US" sz="3600" dirty="0"/>
              <a:t>Warehousing Strategy Post GST</a:t>
            </a:r>
          </a:p>
        </p:txBody>
      </p:sp>
      <p:sp>
        <p:nvSpPr>
          <p:cNvPr id="36870" name="TextBox 5"/>
          <p:cNvSpPr txBox="1">
            <a:spLocks noChangeArrowheads="1"/>
          </p:cNvSpPr>
          <p:nvPr/>
        </p:nvSpPr>
        <p:spPr bwMode="auto">
          <a:xfrm>
            <a:off x="560388" y="6200775"/>
            <a:ext cx="4230687" cy="276225"/>
          </a:xfrm>
          <a:prstGeom prst="rect">
            <a:avLst/>
          </a:prstGeom>
          <a:noFill/>
          <a:ln w="9525">
            <a:noFill/>
            <a:miter lim="800000"/>
            <a:headEnd/>
            <a:tailEnd/>
          </a:ln>
        </p:spPr>
        <p:txBody>
          <a:bodyPr wrap="none">
            <a:spAutoFit/>
          </a:bodyPr>
          <a:lstStyle/>
          <a:p>
            <a:r>
              <a:rPr lang="en-US" altLang="en-US" sz="1200" i="1" dirty="0">
                <a:latin typeface="Calibri" pitchFamily="34" charset="0"/>
              </a:rPr>
              <a:t>Source:  India Logistics &amp; Warehousing Report, Knight Frank India</a:t>
            </a:r>
            <a:endParaRPr lang="en-US" altLang="en-US" sz="1400" i="1" dirty="0">
              <a:latin typeface="Calibri" pitchFamily="34" charset="0"/>
            </a:endParaRPr>
          </a:p>
        </p:txBody>
      </p:sp>
      <p:pic>
        <p:nvPicPr>
          <p:cNvPr id="139265" name="Picture 1"/>
          <p:cNvPicPr>
            <a:picLocks noChangeAspect="1" noChangeArrowheads="1"/>
          </p:cNvPicPr>
          <p:nvPr/>
        </p:nvPicPr>
        <p:blipFill>
          <a:blip r:embed="rId3"/>
          <a:srcRect/>
          <a:stretch>
            <a:fillRect/>
          </a:stretch>
        </p:blipFill>
        <p:spPr bwMode="auto">
          <a:xfrm>
            <a:off x="1447800" y="1143000"/>
            <a:ext cx="6324600" cy="4967765"/>
          </a:xfrm>
          <a:prstGeom prst="rect">
            <a:avLst/>
          </a:prstGeom>
          <a:noFill/>
          <a:ln w="9525">
            <a:noFill/>
            <a:miter lim="800000"/>
            <a:headEnd/>
            <a:tailEnd/>
          </a:ln>
        </p:spPr>
      </p:pic>
    </p:spTree>
    <p:extLst>
      <p:ext uri="{BB962C8B-B14F-4D97-AF65-F5344CB8AC3E}">
        <p14:creationId xmlns:p14="http://schemas.microsoft.com/office/powerpoint/2010/main" val="126901561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85800" y="-304800"/>
            <a:ext cx="7772400" cy="1143000"/>
          </a:xfrm>
        </p:spPr>
        <p:txBody>
          <a:bodyPr/>
          <a:lstStyle/>
          <a:p>
            <a:r>
              <a:rPr lang="en-US" altLang="en-US" sz="3200" dirty="0"/>
              <a:t>A Note About GST and Its Impact</a:t>
            </a:r>
          </a:p>
        </p:txBody>
      </p:sp>
      <p:sp>
        <p:nvSpPr>
          <p:cNvPr id="37891" name="Content Placeholder 2"/>
          <p:cNvSpPr>
            <a:spLocks noGrp="1"/>
          </p:cNvSpPr>
          <p:nvPr>
            <p:ph idx="1"/>
          </p:nvPr>
        </p:nvSpPr>
        <p:spPr>
          <a:xfrm>
            <a:off x="152400" y="685800"/>
            <a:ext cx="8839200" cy="4114800"/>
          </a:xfrm>
        </p:spPr>
        <p:txBody>
          <a:bodyPr/>
          <a:lstStyle/>
          <a:p>
            <a:r>
              <a:rPr lang="en-US" altLang="en-US" sz="2800" dirty="0"/>
              <a:t>Warehousing Pre-GST</a:t>
            </a:r>
          </a:p>
          <a:p>
            <a:pPr lvl="1"/>
            <a:r>
              <a:rPr lang="en-US" altLang="en-US" sz="2400" dirty="0"/>
              <a:t>Most warehouses are C&amp;F godowns with approximate size of &lt; 10,000 sq.ft.</a:t>
            </a:r>
          </a:p>
          <a:p>
            <a:pPr lvl="1"/>
            <a:r>
              <a:rPr lang="en-US" altLang="en-US" sz="2400" dirty="0"/>
              <a:t>Extreme crunch of large scale warehousing</a:t>
            </a:r>
          </a:p>
          <a:p>
            <a:pPr lvl="1"/>
            <a:r>
              <a:rPr lang="en-US" altLang="en-US" sz="2400" dirty="0"/>
              <a:t>Poor infrastructure and basic storage facilities</a:t>
            </a:r>
          </a:p>
          <a:p>
            <a:r>
              <a:rPr lang="en-US" altLang="en-US" sz="2800" dirty="0">
                <a:solidFill>
                  <a:srgbClr val="FF0000"/>
                </a:solidFill>
              </a:rPr>
              <a:t>Post-GST the focus will shift to centralizing</a:t>
            </a:r>
          </a:p>
          <a:p>
            <a:pPr lvl="1"/>
            <a:r>
              <a:rPr lang="en-US" altLang="en-US" sz="2400" dirty="0">
                <a:solidFill>
                  <a:srgbClr val="0070C0"/>
                </a:solidFill>
              </a:rPr>
              <a:t>Emergence of large scale warehousing, Logistics Parks and Free Trade Warehousing Zones (FTWZs) </a:t>
            </a:r>
            <a:endParaRPr lang="en-US" altLang="en-US" sz="1400" i="1" dirty="0">
              <a:solidFill>
                <a:srgbClr val="0070C0"/>
              </a:solidFill>
            </a:endParaRPr>
          </a:p>
          <a:p>
            <a:pPr lvl="1"/>
            <a:r>
              <a:rPr lang="en-US" altLang="en-US" sz="2400" dirty="0">
                <a:solidFill>
                  <a:srgbClr val="800000"/>
                </a:solidFill>
              </a:rPr>
              <a:t>At least 11 to 12 FTWZs have been approved and others are in the process</a:t>
            </a:r>
          </a:p>
          <a:p>
            <a:pPr lvl="2"/>
            <a:r>
              <a:rPr lang="en-US" altLang="en-US" sz="2000" dirty="0">
                <a:solidFill>
                  <a:srgbClr val="800000"/>
                </a:solidFill>
              </a:rPr>
              <a:t>For example, Arshiya</a:t>
            </a:r>
            <a:endParaRPr lang="en-US" altLang="en-US" sz="1400" i="1" dirty="0">
              <a:solidFill>
                <a:srgbClr val="800000"/>
              </a:solidFill>
            </a:endParaRPr>
          </a:p>
          <a:p>
            <a:pPr lvl="1"/>
            <a:r>
              <a:rPr lang="en-US" altLang="en-US" sz="2400" dirty="0"/>
              <a:t>Huge growth potential exist for logistics parks (LPs)</a:t>
            </a:r>
          </a:p>
          <a:p>
            <a:pPr lvl="1"/>
            <a:r>
              <a:rPr lang="en-US" altLang="en-US" sz="2400" dirty="0">
                <a:solidFill>
                  <a:srgbClr val="336600"/>
                </a:solidFill>
              </a:rPr>
              <a:t>Better infrastructure, several value added services, and better material handling technology</a:t>
            </a:r>
          </a:p>
        </p:txBody>
      </p:sp>
    </p:spTree>
    <p:extLst>
      <p:ext uri="{BB962C8B-B14F-4D97-AF65-F5344CB8AC3E}">
        <p14:creationId xmlns:p14="http://schemas.microsoft.com/office/powerpoint/2010/main" val="2597316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8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8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8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8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89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689101"/>
            <a:ext cx="8229600" cy="1765300"/>
          </a:xfrm>
        </p:spPr>
        <p:txBody>
          <a:bodyPr/>
          <a:lstStyle/>
          <a:p>
            <a:r>
              <a:rPr lang="en-US" dirty="0"/>
              <a:t>Return on assets (ROA) measures the return earned on each dollar invested by the firm in assets</a:t>
            </a:r>
          </a:p>
        </p:txBody>
      </p:sp>
      <p:grpSp>
        <p:nvGrpSpPr>
          <p:cNvPr id="4" name="Group 3"/>
          <p:cNvGrpSpPr/>
          <p:nvPr/>
        </p:nvGrpSpPr>
        <p:grpSpPr>
          <a:xfrm>
            <a:off x="1022346" y="3697815"/>
            <a:ext cx="7226304" cy="1782235"/>
            <a:chOff x="1022346" y="3697815"/>
            <a:chExt cx="7226304" cy="1782235"/>
          </a:xfrm>
        </p:grpSpPr>
        <p:graphicFrame>
          <p:nvGraphicFramePr>
            <p:cNvPr id="5" name="Object 4"/>
            <p:cNvGraphicFramePr>
              <a:graphicFrameLocks noChangeAspect="1"/>
            </p:cNvGraphicFramePr>
            <p:nvPr/>
          </p:nvGraphicFramePr>
          <p:xfrm>
            <a:off x="1022346" y="3697815"/>
            <a:ext cx="3848100" cy="723900"/>
          </p:xfrm>
          <a:graphic>
            <a:graphicData uri="http://schemas.openxmlformats.org/presentationml/2006/ole">
              <mc:AlternateContent xmlns:mc="http://schemas.openxmlformats.org/markup-compatibility/2006">
                <mc:Choice xmlns:v="urn:schemas-microsoft-com:vml" Requires="v">
                  <p:oleObj spid="_x0000_s29746" name="Equation" r:id="rId3" imgW="3848100" imgH="723900" progId="Equation.3">
                    <p:embed/>
                  </p:oleObj>
                </mc:Choice>
                <mc:Fallback>
                  <p:oleObj name="Equation" r:id="rId3" imgW="3848100" imgH="723900" progId="Equation.3">
                    <p:embed/>
                    <p:pic>
                      <p:nvPicPr>
                        <p:cNvPr id="5" name="Object 4"/>
                        <p:cNvPicPr/>
                        <p:nvPr/>
                      </p:nvPicPr>
                      <p:blipFill>
                        <a:blip r:embed="rId4"/>
                        <a:stretch>
                          <a:fillRect/>
                        </a:stretch>
                      </p:blipFill>
                      <p:spPr>
                        <a:xfrm>
                          <a:off x="1022346" y="3697815"/>
                          <a:ext cx="3848100" cy="7239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657350" y="4705350"/>
            <a:ext cx="6591300" cy="774700"/>
          </p:xfrm>
          <a:graphic>
            <a:graphicData uri="http://schemas.openxmlformats.org/presentationml/2006/ole">
              <mc:AlternateContent xmlns:mc="http://schemas.openxmlformats.org/markup-compatibility/2006">
                <mc:Choice xmlns:v="urn:schemas-microsoft-com:vml" Requires="v">
                  <p:oleObj spid="_x0000_s29747" name="Equation" r:id="rId5" imgW="6591300" imgH="774700" progId="Equation.3">
                    <p:embed/>
                  </p:oleObj>
                </mc:Choice>
                <mc:Fallback>
                  <p:oleObj name="Equation" r:id="rId5" imgW="6591300" imgH="774700" progId="Equation.3">
                    <p:embed/>
                    <p:pic>
                      <p:nvPicPr>
                        <p:cNvPr id="6" name="Object 5"/>
                        <p:cNvPicPr/>
                        <p:nvPr/>
                      </p:nvPicPr>
                      <p:blipFill>
                        <a:blip r:embed="rId6"/>
                        <a:stretch>
                          <a:fillRect/>
                        </a:stretch>
                      </p:blipFill>
                      <p:spPr>
                        <a:xfrm>
                          <a:off x="1657350" y="4705350"/>
                          <a:ext cx="6591300" cy="774700"/>
                        </a:xfrm>
                        <a:prstGeom prst="rect">
                          <a:avLst/>
                        </a:prstGeom>
                      </p:spPr>
                    </p:pic>
                  </p:oleObj>
                </mc:Fallback>
              </mc:AlternateContent>
            </a:graphicData>
          </a:graphic>
        </p:graphicFrame>
      </p:grpSp>
    </p:spTree>
    <p:extLst>
      <p:ext uri="{BB962C8B-B14F-4D97-AF65-F5344CB8AC3E}">
        <p14:creationId xmlns:p14="http://schemas.microsoft.com/office/powerpoint/2010/main" val="1391952554"/>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0" y="0"/>
            <a:ext cx="9144000" cy="952500"/>
          </a:xfrm>
          <a:noFill/>
        </p:spPr>
        <p:txBody>
          <a:bodyPr lIns="90488" tIns="44450" rIns="90488" bIns="44450" anchor="b"/>
          <a:lstStyle/>
          <a:p>
            <a:r>
              <a:rPr lang="en-US" dirty="0"/>
              <a:t>Network design decisions</a:t>
            </a:r>
          </a:p>
        </p:txBody>
      </p:sp>
      <p:sp>
        <p:nvSpPr>
          <p:cNvPr id="37893" name="Rectangle 3"/>
          <p:cNvSpPr>
            <a:spLocks noChangeArrowheads="1"/>
          </p:cNvSpPr>
          <p:nvPr/>
        </p:nvSpPr>
        <p:spPr bwMode="auto">
          <a:xfrm>
            <a:off x="1020763" y="1606550"/>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a:t>
            </a:r>
          </a:p>
        </p:txBody>
      </p:sp>
      <p:sp>
        <p:nvSpPr>
          <p:cNvPr id="37894" name="Line 4"/>
          <p:cNvSpPr>
            <a:spLocks noChangeShapeType="1"/>
          </p:cNvSpPr>
          <p:nvPr/>
        </p:nvSpPr>
        <p:spPr bwMode="auto">
          <a:xfrm>
            <a:off x="1752600" y="2162175"/>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7895" name="Line 5"/>
          <p:cNvSpPr>
            <a:spLocks noChangeShapeType="1"/>
          </p:cNvSpPr>
          <p:nvPr/>
        </p:nvSpPr>
        <p:spPr bwMode="auto">
          <a:xfrm>
            <a:off x="1752600" y="3048000"/>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7896" name="Line 6"/>
          <p:cNvSpPr>
            <a:spLocks noChangeShapeType="1"/>
          </p:cNvSpPr>
          <p:nvPr/>
        </p:nvSpPr>
        <p:spPr bwMode="auto">
          <a:xfrm>
            <a:off x="1754188" y="3944938"/>
            <a:ext cx="0" cy="4064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7897" name="Text Box 7"/>
          <p:cNvSpPr txBox="1">
            <a:spLocks noChangeArrowheads="1"/>
          </p:cNvSpPr>
          <p:nvPr/>
        </p:nvSpPr>
        <p:spPr bwMode="auto">
          <a:xfrm>
            <a:off x="2705100" y="1712913"/>
            <a:ext cx="4462825" cy="400110"/>
          </a:xfrm>
          <a:prstGeom prst="rect">
            <a:avLst/>
          </a:prstGeom>
          <a:noFill/>
          <a:ln w="12700">
            <a:noFill/>
            <a:miter lim="800000"/>
            <a:headEnd/>
            <a:tailEnd/>
          </a:ln>
        </p:spPr>
        <p:txBody>
          <a:bodyPr wrap="none">
            <a:spAutoFit/>
          </a:bodyPr>
          <a:lstStyle/>
          <a:p>
            <a:r>
              <a:rPr lang="en-US" sz="2000" dirty="0">
                <a:latin typeface="Calibri" pitchFamily="34" charset="0"/>
              </a:rPr>
              <a:t>Supply Chain Strategy </a:t>
            </a:r>
            <a:r>
              <a:rPr lang="en-US" sz="2000" dirty="0">
                <a:latin typeface="Calibri" pitchFamily="34" charset="0"/>
                <a:sym typeface="Symbol" pitchFamily="18" charset="2"/>
              </a:rPr>
              <a:t> Broad Structure</a:t>
            </a:r>
          </a:p>
        </p:txBody>
      </p:sp>
      <p:sp>
        <p:nvSpPr>
          <p:cNvPr id="37898" name="Text Box 8"/>
          <p:cNvSpPr txBox="1">
            <a:spLocks noChangeArrowheads="1"/>
          </p:cNvSpPr>
          <p:nvPr/>
        </p:nvSpPr>
        <p:spPr bwMode="auto">
          <a:xfrm>
            <a:off x="2714625" y="2643188"/>
            <a:ext cx="4156202" cy="400110"/>
          </a:xfrm>
          <a:prstGeom prst="rect">
            <a:avLst/>
          </a:prstGeom>
          <a:noFill/>
          <a:ln w="12700">
            <a:noFill/>
            <a:miter lim="800000"/>
            <a:headEnd/>
            <a:tailEnd/>
          </a:ln>
        </p:spPr>
        <p:txBody>
          <a:bodyPr wrap="none">
            <a:spAutoFit/>
          </a:bodyPr>
          <a:lstStyle/>
          <a:p>
            <a:r>
              <a:rPr lang="en-US" sz="2000" dirty="0">
                <a:latin typeface="Calibri" pitchFamily="34" charset="0"/>
              </a:rPr>
              <a:t>Obtain Regional Facility Configuration </a:t>
            </a:r>
          </a:p>
        </p:txBody>
      </p:sp>
      <p:sp>
        <p:nvSpPr>
          <p:cNvPr id="37899" name="Text Box 9"/>
          <p:cNvSpPr txBox="1">
            <a:spLocks noChangeArrowheads="1"/>
          </p:cNvSpPr>
          <p:nvPr/>
        </p:nvSpPr>
        <p:spPr bwMode="auto">
          <a:xfrm>
            <a:off x="2713038" y="3481388"/>
            <a:ext cx="2306209" cy="400110"/>
          </a:xfrm>
          <a:prstGeom prst="rect">
            <a:avLst/>
          </a:prstGeom>
          <a:noFill/>
          <a:ln w="12700">
            <a:noFill/>
            <a:miter lim="800000"/>
            <a:headEnd/>
            <a:tailEnd/>
          </a:ln>
        </p:spPr>
        <p:txBody>
          <a:bodyPr wrap="none">
            <a:spAutoFit/>
          </a:bodyPr>
          <a:lstStyle/>
          <a:p>
            <a:r>
              <a:rPr lang="en-US" sz="2000" b="1" dirty="0">
                <a:solidFill>
                  <a:srgbClr val="FF0000"/>
                </a:solidFill>
                <a:latin typeface="Calibri" pitchFamily="34" charset="0"/>
              </a:rPr>
              <a:t>Select Suitable Sites</a:t>
            </a:r>
          </a:p>
        </p:txBody>
      </p:sp>
      <p:sp>
        <p:nvSpPr>
          <p:cNvPr id="37900" name="Text Box 10"/>
          <p:cNvSpPr txBox="1">
            <a:spLocks noChangeArrowheads="1"/>
          </p:cNvSpPr>
          <p:nvPr/>
        </p:nvSpPr>
        <p:spPr bwMode="auto">
          <a:xfrm>
            <a:off x="2689225" y="4495800"/>
            <a:ext cx="5125314" cy="400110"/>
          </a:xfrm>
          <a:prstGeom prst="rect">
            <a:avLst/>
          </a:prstGeom>
          <a:noFill/>
          <a:ln w="12700">
            <a:noFill/>
            <a:miter lim="800000"/>
            <a:headEnd/>
            <a:tailEnd/>
          </a:ln>
        </p:spPr>
        <p:txBody>
          <a:bodyPr wrap="none">
            <a:spAutoFit/>
          </a:bodyPr>
          <a:lstStyle/>
          <a:p>
            <a:r>
              <a:rPr lang="en-US" sz="2000" dirty="0">
                <a:latin typeface="Calibri" pitchFamily="34" charset="0"/>
              </a:rPr>
              <a:t>Decide Facility Location and Capacity Allocation</a:t>
            </a:r>
          </a:p>
        </p:txBody>
      </p:sp>
      <p:sp>
        <p:nvSpPr>
          <p:cNvPr id="37901" name="Text Box 11"/>
          <p:cNvSpPr txBox="1">
            <a:spLocks noChangeArrowheads="1"/>
          </p:cNvSpPr>
          <p:nvPr/>
        </p:nvSpPr>
        <p:spPr bwMode="auto">
          <a:xfrm>
            <a:off x="517525" y="5303838"/>
            <a:ext cx="6123856" cy="461665"/>
          </a:xfrm>
          <a:prstGeom prst="rect">
            <a:avLst/>
          </a:prstGeom>
          <a:noFill/>
          <a:ln w="12700">
            <a:noFill/>
            <a:miter lim="800000"/>
            <a:headEnd/>
            <a:tailEnd/>
          </a:ln>
        </p:spPr>
        <p:txBody>
          <a:bodyPr wrap="none">
            <a:spAutoFit/>
          </a:bodyPr>
          <a:lstStyle/>
          <a:p>
            <a:r>
              <a:rPr lang="en-US" sz="2400" dirty="0">
                <a:latin typeface="Calibri" pitchFamily="34" charset="0"/>
              </a:rPr>
              <a:t>Ongoing Decision: Market and supply allocation</a:t>
            </a:r>
          </a:p>
        </p:txBody>
      </p:sp>
      <p:sp>
        <p:nvSpPr>
          <p:cNvPr id="37902" name="Rectangle 12"/>
          <p:cNvSpPr>
            <a:spLocks noChangeArrowheads="1"/>
          </p:cNvSpPr>
          <p:nvPr/>
        </p:nvSpPr>
        <p:spPr bwMode="auto">
          <a:xfrm>
            <a:off x="1001713" y="2492375"/>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II</a:t>
            </a:r>
          </a:p>
        </p:txBody>
      </p:sp>
      <p:sp>
        <p:nvSpPr>
          <p:cNvPr id="37903" name="Rectangle 13"/>
          <p:cNvSpPr>
            <a:spLocks noChangeArrowheads="1"/>
          </p:cNvSpPr>
          <p:nvPr/>
        </p:nvSpPr>
        <p:spPr bwMode="auto">
          <a:xfrm>
            <a:off x="982663" y="3387725"/>
            <a:ext cx="1500187" cy="558800"/>
          </a:xfrm>
          <a:prstGeom prst="rect">
            <a:avLst/>
          </a:prstGeom>
          <a:noFill/>
          <a:ln w="12700">
            <a:solidFill>
              <a:srgbClr val="FF0000"/>
            </a:solidFill>
            <a:miter lim="800000"/>
            <a:headEnd/>
            <a:tailEnd/>
          </a:ln>
        </p:spPr>
        <p:txBody>
          <a:bodyPr lIns="90488" tIns="44450" rIns="90488" bIns="44450" anchor="ctr" anchorCtr="1"/>
          <a:lstStyle/>
          <a:p>
            <a:pPr algn="ctr"/>
            <a:r>
              <a:rPr lang="en-US" sz="2000" b="1" dirty="0">
                <a:solidFill>
                  <a:srgbClr val="FF0000"/>
                </a:solidFill>
                <a:latin typeface="Calibri" pitchFamily="34" charset="0"/>
              </a:rPr>
              <a:t>PHASE III</a:t>
            </a:r>
          </a:p>
        </p:txBody>
      </p:sp>
      <p:sp>
        <p:nvSpPr>
          <p:cNvPr id="37904" name="Rectangle 14"/>
          <p:cNvSpPr>
            <a:spLocks noChangeArrowheads="1"/>
          </p:cNvSpPr>
          <p:nvPr/>
        </p:nvSpPr>
        <p:spPr bwMode="auto">
          <a:xfrm>
            <a:off x="992188" y="4359275"/>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IV</a:t>
            </a:r>
          </a:p>
        </p:txBody>
      </p:sp>
    </p:spTree>
    <p:extLst>
      <p:ext uri="{BB962C8B-B14F-4D97-AF65-F5344CB8AC3E}">
        <p14:creationId xmlns:p14="http://schemas.microsoft.com/office/powerpoint/2010/main" val="81685716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07"/>
            <a:ext cx="7772400" cy="1143000"/>
          </a:xfrm>
        </p:spPr>
        <p:txBody>
          <a:bodyPr>
            <a:normAutofit fontScale="90000"/>
          </a:bodyPr>
          <a:lstStyle/>
          <a:p>
            <a:r>
              <a:rPr lang="en-US" dirty="0"/>
              <a:t>Phase III: Gravity Location Models</a:t>
            </a:r>
          </a:p>
        </p:txBody>
      </p:sp>
      <p:sp>
        <p:nvSpPr>
          <p:cNvPr id="7" name="TextBox 6"/>
          <p:cNvSpPr txBox="1"/>
          <p:nvPr/>
        </p:nvSpPr>
        <p:spPr>
          <a:xfrm>
            <a:off x="1134485" y="1177396"/>
            <a:ext cx="6934199" cy="1477328"/>
          </a:xfrm>
          <a:prstGeom prst="rect">
            <a:avLst/>
          </a:prstGeom>
          <a:noFill/>
        </p:spPr>
        <p:txBody>
          <a:bodyPr wrap="square" rtlCol="0">
            <a:spAutoFit/>
          </a:bodyPr>
          <a:lstStyle/>
          <a:p>
            <a:pPr marL="901700" indent="-901700">
              <a:tabLst>
                <a:tab pos="723900" algn="r"/>
              </a:tabLst>
            </a:pPr>
            <a:r>
              <a:rPr lang="en-US" sz="1800" i="1" dirty="0">
                <a:latin typeface="Times New Roman"/>
                <a:cs typeface="Times New Roman"/>
              </a:rPr>
              <a:t>	x</a:t>
            </a:r>
            <a:r>
              <a:rPr lang="en-US" sz="1800" i="1" baseline="-25000" dirty="0">
                <a:latin typeface="Times New Roman"/>
                <a:cs typeface="Times New Roman"/>
              </a:rPr>
              <a:t>n</a:t>
            </a:r>
            <a:r>
              <a:rPr lang="en-US" sz="1800" dirty="0"/>
              <a:t>, </a:t>
            </a:r>
            <a:r>
              <a:rPr lang="en-US" sz="1800" i="1" dirty="0">
                <a:latin typeface="Times New Roman"/>
                <a:cs typeface="Times New Roman"/>
              </a:rPr>
              <a:t>y</a:t>
            </a:r>
            <a:r>
              <a:rPr lang="en-US" sz="1800" i="1" baseline="-25000" dirty="0">
                <a:latin typeface="Times New Roman"/>
                <a:cs typeface="Times New Roman"/>
              </a:rPr>
              <a:t>n</a:t>
            </a:r>
            <a:r>
              <a:rPr lang="en-US" sz="1800" dirty="0"/>
              <a:t>:	coordinate location of either a market or supply source </a:t>
            </a:r>
            <a:r>
              <a:rPr lang="en-US" sz="1800" i="1" dirty="0">
                <a:latin typeface="Times New Roman"/>
                <a:cs typeface="Times New Roman"/>
              </a:rPr>
              <a:t>n</a:t>
            </a:r>
          </a:p>
          <a:p>
            <a:pPr marL="901700" indent="-901700">
              <a:tabLst>
                <a:tab pos="723900" algn="r"/>
              </a:tabLst>
            </a:pPr>
            <a:r>
              <a:rPr lang="en-US" sz="1800" i="1" dirty="0">
                <a:latin typeface="Times New Roman"/>
                <a:cs typeface="Times New Roman"/>
              </a:rPr>
              <a:t>	F</a:t>
            </a:r>
            <a:r>
              <a:rPr lang="en-US" sz="1800" i="1" baseline="-25000" dirty="0">
                <a:latin typeface="Times New Roman"/>
                <a:cs typeface="Times New Roman"/>
              </a:rPr>
              <a:t>n</a:t>
            </a:r>
            <a:r>
              <a:rPr lang="en-US" sz="1800" dirty="0"/>
              <a:t>:	cost of shipping one unit for one mile between the facility and either market or supply source </a:t>
            </a:r>
            <a:r>
              <a:rPr lang="en-US" sz="1800" i="1" dirty="0">
                <a:latin typeface="Times New Roman"/>
                <a:cs typeface="Times New Roman"/>
              </a:rPr>
              <a:t>n</a:t>
            </a:r>
            <a:r>
              <a:rPr lang="en-US" sz="1800" i="1" dirty="0"/>
              <a:t> </a:t>
            </a:r>
          </a:p>
          <a:p>
            <a:pPr marL="901700" indent="-901700">
              <a:tabLst>
                <a:tab pos="723900" algn="r"/>
              </a:tabLst>
            </a:pPr>
            <a:r>
              <a:rPr lang="en-US" sz="1800" i="1" dirty="0">
                <a:latin typeface="Times New Roman"/>
                <a:cs typeface="Times New Roman"/>
              </a:rPr>
              <a:t>	D</a:t>
            </a:r>
            <a:r>
              <a:rPr lang="en-US" sz="1800" i="1" baseline="-25000" dirty="0">
                <a:latin typeface="Times New Roman"/>
                <a:cs typeface="Times New Roman"/>
              </a:rPr>
              <a:t>n</a:t>
            </a:r>
            <a:r>
              <a:rPr lang="en-US" sz="1800" dirty="0"/>
              <a:t>:	quantity to be shipped between facility and market or supply source </a:t>
            </a:r>
            <a:r>
              <a:rPr lang="en-US" sz="1800" i="1" dirty="0">
                <a:latin typeface="Times New Roman"/>
                <a:cs typeface="Times New Roman"/>
              </a:rPr>
              <a:t>n</a:t>
            </a:r>
            <a:endParaRPr lang="en-US" sz="1800" dirty="0">
              <a:latin typeface="Times New Roman"/>
              <a:cs typeface="Times New Roman"/>
            </a:endParaRPr>
          </a:p>
        </p:txBody>
      </p:sp>
      <p:sp>
        <p:nvSpPr>
          <p:cNvPr id="8" name="TextBox 7"/>
          <p:cNvSpPr txBox="1"/>
          <p:nvPr/>
        </p:nvSpPr>
        <p:spPr>
          <a:xfrm>
            <a:off x="681318" y="5007073"/>
            <a:ext cx="7352673" cy="646331"/>
          </a:xfrm>
          <a:prstGeom prst="rect">
            <a:avLst/>
          </a:prstGeom>
          <a:noFill/>
        </p:spPr>
        <p:txBody>
          <a:bodyPr wrap="square" rtlCol="0">
            <a:spAutoFit/>
          </a:bodyPr>
          <a:lstStyle/>
          <a:p>
            <a:r>
              <a:rPr lang="en-US" sz="1800" i="1" dirty="0"/>
              <a:t>(</a:t>
            </a:r>
            <a:r>
              <a:rPr lang="en-US" sz="1800" i="1" dirty="0">
                <a:latin typeface="Times New Roman"/>
                <a:cs typeface="Times New Roman"/>
              </a:rPr>
              <a:t>x</a:t>
            </a:r>
            <a:r>
              <a:rPr lang="en-US" sz="1800" dirty="0"/>
              <a:t>, </a:t>
            </a:r>
            <a:r>
              <a:rPr lang="en-US" sz="1800" i="1" dirty="0">
                <a:latin typeface="Times New Roman"/>
                <a:cs typeface="Times New Roman"/>
              </a:rPr>
              <a:t>y</a:t>
            </a:r>
            <a:r>
              <a:rPr lang="en-US" sz="1800" dirty="0"/>
              <a:t>) is the location selected for the facility, the distance </a:t>
            </a:r>
            <a:r>
              <a:rPr lang="en-US" sz="1800" i="1" dirty="0">
                <a:latin typeface="Times New Roman"/>
                <a:cs typeface="Times New Roman"/>
              </a:rPr>
              <a:t>d</a:t>
            </a:r>
            <a:r>
              <a:rPr lang="en-US" sz="1800" i="1" baseline="-25000" dirty="0">
                <a:latin typeface="Times New Roman"/>
                <a:cs typeface="Times New Roman"/>
              </a:rPr>
              <a:t>n</a:t>
            </a:r>
            <a:r>
              <a:rPr lang="en-US" sz="1800" i="1" dirty="0"/>
              <a:t> </a:t>
            </a:r>
            <a:r>
              <a:rPr lang="en-US" sz="1800" dirty="0"/>
              <a:t>between the facility at location (</a:t>
            </a:r>
            <a:r>
              <a:rPr lang="en-US" sz="1800" i="1" dirty="0">
                <a:latin typeface="Times New Roman"/>
                <a:cs typeface="Times New Roman"/>
              </a:rPr>
              <a:t>x</a:t>
            </a:r>
            <a:r>
              <a:rPr lang="en-US" sz="1800" dirty="0"/>
              <a:t>, </a:t>
            </a:r>
            <a:r>
              <a:rPr lang="en-US" sz="1800" i="1" dirty="0">
                <a:latin typeface="Times New Roman"/>
                <a:cs typeface="Times New Roman"/>
              </a:rPr>
              <a:t>y</a:t>
            </a:r>
            <a:r>
              <a:rPr lang="en-US" sz="1800" dirty="0"/>
              <a:t>) and the supply source or market </a:t>
            </a:r>
            <a:r>
              <a:rPr lang="en-US" sz="1800" i="1" dirty="0">
                <a:latin typeface="Times New Roman"/>
                <a:cs typeface="Times New Roman"/>
              </a:rPr>
              <a:t>n</a:t>
            </a:r>
            <a:r>
              <a:rPr lang="en-US" sz="1800" i="1" dirty="0"/>
              <a:t> </a:t>
            </a:r>
            <a:r>
              <a:rPr lang="en-US" sz="1800" dirty="0"/>
              <a:t>is given by</a:t>
            </a:r>
          </a:p>
        </p:txBody>
      </p:sp>
      <p:graphicFrame>
        <p:nvGraphicFramePr>
          <p:cNvPr id="9" name="Object 8"/>
          <p:cNvGraphicFramePr>
            <a:graphicFrameLocks noChangeAspect="1"/>
          </p:cNvGraphicFramePr>
          <p:nvPr>
            <p:extLst>
              <p:ext uri="{D42A27DB-BD31-4B8C-83A1-F6EECF244321}">
                <p14:modId xmlns:p14="http://schemas.microsoft.com/office/powerpoint/2010/main" val="3228100425"/>
              </p:ext>
            </p:extLst>
          </p:nvPr>
        </p:nvGraphicFramePr>
        <p:xfrm>
          <a:off x="2921374" y="4099018"/>
          <a:ext cx="3314700" cy="698500"/>
        </p:xfrm>
        <a:graphic>
          <a:graphicData uri="http://schemas.openxmlformats.org/presentationml/2006/ole">
            <mc:AlternateContent xmlns:mc="http://schemas.openxmlformats.org/markup-compatibility/2006">
              <mc:Choice xmlns:v="urn:schemas-microsoft-com:vml" Requires="v">
                <p:oleObj spid="_x0000_s19529" name="Equation" r:id="rId3" imgW="3314700" imgH="698500" progId="Equation.3">
                  <p:embed/>
                </p:oleObj>
              </mc:Choice>
              <mc:Fallback>
                <p:oleObj name="Equation" r:id="rId3" imgW="3314700" imgH="698500" progId="Equation.3">
                  <p:embed/>
                  <p:pic>
                    <p:nvPicPr>
                      <p:cNvPr id="0" name=""/>
                      <p:cNvPicPr/>
                      <p:nvPr/>
                    </p:nvPicPr>
                    <p:blipFill>
                      <a:blip r:embed="rId4"/>
                      <a:stretch>
                        <a:fillRect/>
                      </a:stretch>
                    </p:blipFill>
                    <p:spPr>
                      <a:xfrm>
                        <a:off x="2921374" y="4099018"/>
                        <a:ext cx="3314700" cy="698500"/>
                      </a:xfrm>
                      <a:prstGeom prst="rect">
                        <a:avLst/>
                      </a:prstGeom>
                    </p:spPr>
                  </p:pic>
                </p:oleObj>
              </mc:Fallback>
            </mc:AlternateContent>
          </a:graphicData>
        </a:graphic>
      </p:graphicFrame>
      <p:grpSp>
        <p:nvGrpSpPr>
          <p:cNvPr id="6" name="Group 25"/>
          <p:cNvGrpSpPr>
            <a:grpSpLocks/>
          </p:cNvGrpSpPr>
          <p:nvPr/>
        </p:nvGrpSpPr>
        <p:grpSpPr bwMode="auto">
          <a:xfrm>
            <a:off x="533400" y="2770681"/>
            <a:ext cx="2792413" cy="1504950"/>
            <a:chOff x="1254366" y="4438405"/>
            <a:chExt cx="2791751" cy="1505194"/>
          </a:xfrm>
        </p:grpSpPr>
        <p:sp>
          <p:nvSpPr>
            <p:cNvPr id="10" name="5-Point Star 9"/>
            <p:cNvSpPr/>
            <p:nvPr/>
          </p:nvSpPr>
          <p:spPr bwMode="auto">
            <a:xfrm>
              <a:off x="1957462" y="4794063"/>
              <a:ext cx="258701" cy="246103"/>
            </a:xfrm>
            <a:prstGeom prst="star5">
              <a:avLst/>
            </a:prstGeom>
            <a:solidFill>
              <a:schemeClr val="accent1"/>
            </a:solidFill>
            <a:ln w="12700" cap="flat" cmpd="sng" algn="ctr">
              <a:solidFill>
                <a:schemeClr val="tx1"/>
              </a:solidFill>
              <a:prstDash val="solid"/>
              <a:round/>
              <a:headEnd type="none" w="med" len="med"/>
              <a:tailEnd type="none" w="med" len="med"/>
            </a:ln>
            <a:effectLst/>
          </p:spPr>
          <p:txBody>
            <a:bodyPr/>
            <a:lstStyle/>
            <a:p>
              <a:pPr>
                <a:defRPr/>
              </a:pPr>
              <a:endParaRPr lang="en-US" dirty="0">
                <a:latin typeface="Calibri" panose="020F0502020204030204" pitchFamily="34" charset="0"/>
              </a:endParaRPr>
            </a:p>
          </p:txBody>
        </p:sp>
        <p:sp>
          <p:nvSpPr>
            <p:cNvPr id="11" name="TextBox 5"/>
            <p:cNvSpPr txBox="1">
              <a:spLocks noChangeArrowheads="1"/>
            </p:cNvSpPr>
            <p:nvPr/>
          </p:nvSpPr>
          <p:spPr bwMode="auto">
            <a:xfrm>
              <a:off x="2063902" y="4584622"/>
              <a:ext cx="542136" cy="338554"/>
            </a:xfrm>
            <a:prstGeom prst="rect">
              <a:avLst/>
            </a:prstGeom>
            <a:noFill/>
            <a:ln w="9525">
              <a:noFill/>
              <a:miter lim="800000"/>
              <a:headEnd/>
              <a:tailEnd/>
            </a:ln>
          </p:spPr>
          <p:txBody>
            <a:bodyPr wrap="none">
              <a:spAutoFit/>
            </a:bodyPr>
            <a:lstStyle/>
            <a:p>
              <a:r>
                <a:rPr lang="en-US" altLang="en-US" dirty="0">
                  <a:latin typeface="Calibri" pitchFamily="34" charset="0"/>
                </a:rPr>
                <a:t>(x,y)</a:t>
              </a:r>
            </a:p>
          </p:txBody>
        </p:sp>
        <p:sp>
          <p:nvSpPr>
            <p:cNvPr id="12" name="TextBox 6"/>
            <p:cNvSpPr txBox="1">
              <a:spLocks noChangeArrowheads="1"/>
            </p:cNvSpPr>
            <p:nvPr/>
          </p:nvSpPr>
          <p:spPr bwMode="auto">
            <a:xfrm>
              <a:off x="1629503" y="4438405"/>
              <a:ext cx="1136658" cy="338554"/>
            </a:xfrm>
            <a:prstGeom prst="rect">
              <a:avLst/>
            </a:prstGeom>
            <a:noFill/>
            <a:ln w="9525">
              <a:noFill/>
              <a:miter lim="800000"/>
              <a:headEnd/>
              <a:tailEnd/>
            </a:ln>
          </p:spPr>
          <p:txBody>
            <a:bodyPr wrap="none">
              <a:spAutoFit/>
            </a:bodyPr>
            <a:lstStyle/>
            <a:p>
              <a:r>
                <a:rPr lang="en-US" altLang="en-US" dirty="0">
                  <a:latin typeface="Calibri" pitchFamily="34" charset="0"/>
                </a:rPr>
                <a:t>Warehouse</a:t>
              </a:r>
            </a:p>
          </p:txBody>
        </p:sp>
        <p:sp>
          <p:nvSpPr>
            <p:cNvPr id="13" name="Flowchart: Connector 7"/>
            <p:cNvSpPr>
              <a:spLocks noChangeArrowheads="1"/>
            </p:cNvSpPr>
            <p:nvPr/>
          </p:nvSpPr>
          <p:spPr bwMode="auto">
            <a:xfrm>
              <a:off x="1254366" y="5767752"/>
              <a:ext cx="152400" cy="140677"/>
            </a:xfrm>
            <a:prstGeom prst="flowChartConnector">
              <a:avLst/>
            </a:prstGeom>
            <a:solidFill>
              <a:schemeClr val="accent1"/>
            </a:solidFill>
            <a:ln w="12700" algn="ctr">
              <a:solidFill>
                <a:schemeClr val="tx1"/>
              </a:solidFill>
              <a:round/>
              <a:headEnd/>
              <a:tailEnd/>
            </a:ln>
          </p:spPr>
          <p:txBody>
            <a:bodyPr/>
            <a:lstStyle/>
            <a:p>
              <a:endParaRPr lang="en-US" altLang="en-US" dirty="0">
                <a:latin typeface="Calibri" pitchFamily="34" charset="0"/>
              </a:endParaRPr>
            </a:p>
          </p:txBody>
        </p:sp>
        <p:sp>
          <p:nvSpPr>
            <p:cNvPr id="14" name="Flowchart: Connector 14"/>
            <p:cNvSpPr>
              <a:spLocks noChangeArrowheads="1"/>
            </p:cNvSpPr>
            <p:nvPr/>
          </p:nvSpPr>
          <p:spPr bwMode="auto">
            <a:xfrm>
              <a:off x="2497009" y="5802922"/>
              <a:ext cx="152400" cy="140677"/>
            </a:xfrm>
            <a:prstGeom prst="flowChartConnector">
              <a:avLst/>
            </a:prstGeom>
            <a:solidFill>
              <a:schemeClr val="accent1"/>
            </a:solidFill>
            <a:ln w="12700" algn="ctr">
              <a:solidFill>
                <a:schemeClr val="tx1"/>
              </a:solidFill>
              <a:round/>
              <a:headEnd/>
              <a:tailEnd/>
            </a:ln>
          </p:spPr>
          <p:txBody>
            <a:bodyPr/>
            <a:lstStyle/>
            <a:p>
              <a:endParaRPr lang="en-US" altLang="en-US" dirty="0">
                <a:latin typeface="Calibri" pitchFamily="34" charset="0"/>
              </a:endParaRPr>
            </a:p>
          </p:txBody>
        </p:sp>
        <p:sp>
          <p:nvSpPr>
            <p:cNvPr id="15" name="Flowchart: Connector 15"/>
            <p:cNvSpPr>
              <a:spLocks noChangeArrowheads="1"/>
            </p:cNvSpPr>
            <p:nvPr/>
          </p:nvSpPr>
          <p:spPr bwMode="auto">
            <a:xfrm>
              <a:off x="1277813" y="4829909"/>
              <a:ext cx="152400" cy="140677"/>
            </a:xfrm>
            <a:prstGeom prst="flowChartConnector">
              <a:avLst/>
            </a:prstGeom>
            <a:solidFill>
              <a:schemeClr val="accent1"/>
            </a:solidFill>
            <a:ln w="12700" algn="ctr">
              <a:solidFill>
                <a:schemeClr val="tx1"/>
              </a:solidFill>
              <a:round/>
              <a:headEnd/>
              <a:tailEnd/>
            </a:ln>
          </p:spPr>
          <p:txBody>
            <a:bodyPr/>
            <a:lstStyle/>
            <a:p>
              <a:endParaRPr lang="en-US" altLang="en-US" dirty="0">
                <a:latin typeface="Calibri" pitchFamily="34" charset="0"/>
              </a:endParaRPr>
            </a:p>
          </p:txBody>
        </p:sp>
        <p:sp>
          <p:nvSpPr>
            <p:cNvPr id="16" name="Flowchart: Connector 16"/>
            <p:cNvSpPr>
              <a:spLocks noChangeArrowheads="1"/>
            </p:cNvSpPr>
            <p:nvPr/>
          </p:nvSpPr>
          <p:spPr bwMode="auto">
            <a:xfrm>
              <a:off x="3235565" y="5228495"/>
              <a:ext cx="152400" cy="140677"/>
            </a:xfrm>
            <a:prstGeom prst="flowChartConnector">
              <a:avLst/>
            </a:prstGeom>
            <a:solidFill>
              <a:schemeClr val="accent1"/>
            </a:solidFill>
            <a:ln w="12700" algn="ctr">
              <a:solidFill>
                <a:schemeClr val="tx1"/>
              </a:solidFill>
              <a:round/>
              <a:headEnd/>
              <a:tailEnd/>
            </a:ln>
          </p:spPr>
          <p:txBody>
            <a:bodyPr/>
            <a:lstStyle/>
            <a:p>
              <a:endParaRPr lang="en-US" altLang="en-US" dirty="0">
                <a:latin typeface="Calibri" pitchFamily="34" charset="0"/>
              </a:endParaRPr>
            </a:p>
          </p:txBody>
        </p:sp>
        <p:cxnSp>
          <p:nvCxnSpPr>
            <p:cNvPr id="17" name="Straight Connector 9"/>
            <p:cNvCxnSpPr>
              <a:cxnSpLocks noChangeShapeType="1"/>
              <a:stCxn id="10" idx="1"/>
              <a:endCxn id="15" idx="6"/>
            </p:cNvCxnSpPr>
            <p:nvPr/>
          </p:nvCxnSpPr>
          <p:spPr bwMode="auto">
            <a:xfrm flipH="1">
              <a:off x="1430213" y="4888772"/>
              <a:ext cx="527537" cy="11476"/>
            </a:xfrm>
            <a:prstGeom prst="line">
              <a:avLst/>
            </a:prstGeom>
            <a:noFill/>
            <a:ln w="12700" algn="ctr">
              <a:solidFill>
                <a:schemeClr val="tx1"/>
              </a:solidFill>
              <a:round/>
              <a:headEnd/>
              <a:tailEnd/>
            </a:ln>
          </p:spPr>
        </p:cxnSp>
        <p:cxnSp>
          <p:nvCxnSpPr>
            <p:cNvPr id="18" name="Straight Connector 11"/>
            <p:cNvCxnSpPr>
              <a:cxnSpLocks noChangeShapeType="1"/>
              <a:stCxn id="10" idx="2"/>
              <a:endCxn id="13" idx="7"/>
            </p:cNvCxnSpPr>
            <p:nvPr/>
          </p:nvCxnSpPr>
          <p:spPr bwMode="auto">
            <a:xfrm flipH="1">
              <a:off x="1384448" y="5040922"/>
              <a:ext cx="622558" cy="747432"/>
            </a:xfrm>
            <a:prstGeom prst="line">
              <a:avLst/>
            </a:prstGeom>
            <a:noFill/>
            <a:ln w="12700" algn="ctr">
              <a:solidFill>
                <a:schemeClr val="tx1"/>
              </a:solidFill>
              <a:round/>
              <a:headEnd/>
              <a:tailEnd/>
            </a:ln>
          </p:spPr>
        </p:cxnSp>
        <p:cxnSp>
          <p:nvCxnSpPr>
            <p:cNvPr id="19" name="Straight Connector 21"/>
            <p:cNvCxnSpPr>
              <a:cxnSpLocks noChangeShapeType="1"/>
              <a:stCxn id="10" idx="3"/>
              <a:endCxn id="14" idx="1"/>
            </p:cNvCxnSpPr>
            <p:nvPr/>
          </p:nvCxnSpPr>
          <p:spPr bwMode="auto">
            <a:xfrm>
              <a:off x="2166402" y="5040922"/>
              <a:ext cx="352925" cy="782602"/>
            </a:xfrm>
            <a:prstGeom prst="line">
              <a:avLst/>
            </a:prstGeom>
            <a:noFill/>
            <a:ln w="12700" algn="ctr">
              <a:solidFill>
                <a:schemeClr val="tx1"/>
              </a:solidFill>
              <a:round/>
              <a:headEnd/>
              <a:tailEnd/>
            </a:ln>
          </p:spPr>
        </p:cxnSp>
        <p:cxnSp>
          <p:nvCxnSpPr>
            <p:cNvPr id="20" name="Straight Connector 24"/>
            <p:cNvCxnSpPr>
              <a:cxnSpLocks noChangeShapeType="1"/>
              <a:stCxn id="10" idx="4"/>
            </p:cNvCxnSpPr>
            <p:nvPr/>
          </p:nvCxnSpPr>
          <p:spPr bwMode="auto">
            <a:xfrm>
              <a:off x="2215658" y="4888772"/>
              <a:ext cx="1042225" cy="342568"/>
            </a:xfrm>
            <a:prstGeom prst="line">
              <a:avLst/>
            </a:prstGeom>
            <a:noFill/>
            <a:ln w="12700" algn="ctr">
              <a:solidFill>
                <a:schemeClr val="tx1"/>
              </a:solidFill>
              <a:round/>
              <a:headEnd/>
              <a:tailEnd/>
            </a:ln>
          </p:spPr>
        </p:cxnSp>
        <p:sp>
          <p:nvSpPr>
            <p:cNvPr id="21" name="TextBox 20"/>
            <p:cNvSpPr txBox="1">
              <a:spLocks noChangeArrowheads="1"/>
            </p:cNvSpPr>
            <p:nvPr/>
          </p:nvSpPr>
          <p:spPr bwMode="auto">
            <a:xfrm>
              <a:off x="3364520" y="5076096"/>
              <a:ext cx="681597" cy="338554"/>
            </a:xfrm>
            <a:prstGeom prst="rect">
              <a:avLst/>
            </a:prstGeom>
            <a:noFill/>
            <a:ln w="9525">
              <a:noFill/>
              <a:miter lim="800000"/>
              <a:headEnd/>
              <a:tailEnd/>
            </a:ln>
          </p:spPr>
          <p:txBody>
            <a:bodyPr wrap="none">
              <a:spAutoFit/>
            </a:bodyPr>
            <a:lstStyle/>
            <a:p>
              <a:r>
                <a:rPr lang="en-US" altLang="en-US" dirty="0">
                  <a:latin typeface="Calibri" pitchFamily="34" charset="0"/>
                </a:rPr>
                <a:t>(x</a:t>
              </a:r>
              <a:r>
                <a:rPr lang="en-US" altLang="en-US" baseline="-25000" dirty="0">
                  <a:latin typeface="Calibri" pitchFamily="34" charset="0"/>
                </a:rPr>
                <a:t>n</a:t>
              </a:r>
              <a:r>
                <a:rPr lang="en-US" altLang="en-US" dirty="0">
                  <a:latin typeface="Calibri" pitchFamily="34" charset="0"/>
                </a:rPr>
                <a:t> y</a:t>
              </a:r>
              <a:r>
                <a:rPr lang="en-US" altLang="en-US" baseline="-25000" dirty="0">
                  <a:latin typeface="Calibri" pitchFamily="34" charset="0"/>
                </a:rPr>
                <a:t>n</a:t>
              </a:r>
              <a:r>
                <a:rPr lang="en-US" altLang="en-US" dirty="0">
                  <a:latin typeface="Calibri" pitchFamily="34" charset="0"/>
                </a:rPr>
                <a:t>)</a:t>
              </a:r>
            </a:p>
          </p:txBody>
        </p:sp>
        <p:sp>
          <p:nvSpPr>
            <p:cNvPr id="22" name="TextBox 21"/>
            <p:cNvSpPr txBox="1">
              <a:spLocks noRot="1" noChangeAspect="1" noMove="1" noResize="1" noEditPoints="1" noAdjustHandles="1" noChangeArrowheads="1" noChangeShapeType="1" noTextEdit="1"/>
            </p:cNvSpPr>
            <p:nvPr/>
          </p:nvSpPr>
          <p:spPr>
            <a:xfrm>
              <a:off x="2601577" y="5058847"/>
              <a:ext cx="273986" cy="246221"/>
            </a:xfrm>
            <a:prstGeom prst="rect">
              <a:avLst/>
            </a:prstGeom>
            <a:blipFill rotWithShape="0">
              <a:blip r:embed="rId5"/>
              <a:stretch>
                <a:fillRect l="-17778" b="-10000"/>
              </a:stretch>
            </a:blipFill>
          </p:spPr>
          <p:txBody>
            <a:bodyPr/>
            <a:lstStyle/>
            <a:p>
              <a:pPr>
                <a:defRPr/>
              </a:pPr>
              <a:r>
                <a:rPr lang="en-US" dirty="0">
                  <a:noFill/>
                </a:rPr>
                <a:t> </a:t>
              </a:r>
            </a:p>
          </p:txBody>
        </p:sp>
      </p:grpSp>
    </p:spTree>
    <p:extLst>
      <p:ext uri="{BB962C8B-B14F-4D97-AF65-F5344CB8AC3E}">
        <p14:creationId xmlns:p14="http://schemas.microsoft.com/office/powerpoint/2010/main" val="3829366517"/>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1000"/>
                                        <p:tgtEl>
                                          <p:spTgt spid="7"/>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strips(downRight)">
                                      <p:cBhvr>
                                        <p:cTn id="11" dur="1000"/>
                                        <p:tgtEl>
                                          <p:spTgt spid="8"/>
                                        </p:tgtEl>
                                      </p:cBhvr>
                                    </p:animEffect>
                                  </p:childTnLst>
                                </p:cTn>
                              </p:par>
                            </p:childTnLst>
                          </p:cTn>
                        </p:par>
                        <p:par>
                          <p:cTn id="12" fill="hold">
                            <p:stCondLst>
                              <p:cond delay="4000"/>
                            </p:stCondLst>
                            <p:childTnLst>
                              <p:par>
                                <p:cTn id="13" presetID="18" presetClass="entr" presetSubtype="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350"/>
            <a:ext cx="7772400" cy="1143000"/>
          </a:xfrm>
        </p:spPr>
        <p:txBody>
          <a:bodyPr>
            <a:normAutofit/>
          </a:bodyPr>
          <a:lstStyle/>
          <a:p>
            <a:r>
              <a:rPr lang="en-US" dirty="0"/>
              <a:t>Gravity Location Model</a:t>
            </a:r>
          </a:p>
        </p:txBody>
      </p:sp>
      <p:graphicFrame>
        <p:nvGraphicFramePr>
          <p:cNvPr id="3" name="Table 2"/>
          <p:cNvGraphicFramePr>
            <a:graphicFrameLocks noGrp="1"/>
          </p:cNvGraphicFramePr>
          <p:nvPr>
            <p:extLst>
              <p:ext uri="{D42A27DB-BD31-4B8C-83A1-F6EECF244321}">
                <p14:modId xmlns:p14="http://schemas.microsoft.com/office/powerpoint/2010/main" val="2010763069"/>
              </p:ext>
            </p:extLst>
          </p:nvPr>
        </p:nvGraphicFramePr>
        <p:xfrm>
          <a:off x="736600" y="1134110"/>
          <a:ext cx="7695575" cy="4058920"/>
        </p:xfrm>
        <a:graphic>
          <a:graphicData uri="http://schemas.openxmlformats.org/drawingml/2006/table">
            <a:tbl>
              <a:tblPr firstRow="1" bandRow="1">
                <a:tableStyleId>{2D5ABB26-0587-4C30-8999-92F81FD0307C}</a:tableStyleId>
              </a:tblPr>
              <a:tblGrid>
                <a:gridCol w="1803400">
                  <a:extLst>
                    <a:ext uri="{9D8B030D-6E8A-4147-A177-3AD203B41FA5}">
                      <a16:colId xmlns:a16="http://schemas.microsoft.com/office/drawing/2014/main" val="20000"/>
                    </a:ext>
                  </a:extLst>
                </a:gridCol>
                <a:gridCol w="22479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875675">
                  <a:extLst>
                    <a:ext uri="{9D8B030D-6E8A-4147-A177-3AD203B41FA5}">
                      <a16:colId xmlns:a16="http://schemas.microsoft.com/office/drawing/2014/main" val="20004"/>
                    </a:ext>
                  </a:extLst>
                </a:gridCol>
              </a:tblGrid>
              <a:tr h="370840">
                <a:tc rowSpan="2">
                  <a:txBody>
                    <a:bodyPr/>
                    <a:lstStyle/>
                    <a:p>
                      <a:r>
                        <a:rPr lang="en-US" sz="1600" b="1" kern="1200" dirty="0">
                          <a:solidFill>
                            <a:schemeClr val="tx1"/>
                          </a:solidFill>
                          <a:latin typeface="+mn-lt"/>
                          <a:ea typeface="+mn-ea"/>
                          <a:cs typeface="+mn-cs"/>
                        </a:rPr>
                        <a:t>Sources/Markets</a:t>
                      </a:r>
                    </a:p>
                  </a:txBody>
                  <a:tcPr anchor="b">
                    <a:lnB w="28575" cap="flat" cmpd="sng" algn="ctr">
                      <a:solidFill>
                        <a:scrgbClr r="0" g="0" b="0"/>
                      </a:solidFill>
                      <a:prstDash val="solid"/>
                      <a:round/>
                      <a:headEnd type="none" w="med" len="med"/>
                      <a:tailEnd type="none" w="med" len="med"/>
                    </a:lnB>
                  </a:tcPr>
                </a:tc>
                <a:tc rowSpan="2">
                  <a:txBody>
                    <a:bodyPr/>
                    <a:lstStyle/>
                    <a:p>
                      <a:pPr algn="ctr"/>
                      <a:r>
                        <a:rPr lang="en-US" sz="1600" b="1" kern="1200" dirty="0">
                          <a:solidFill>
                            <a:schemeClr val="tx1"/>
                          </a:solidFill>
                          <a:latin typeface="+mn-lt"/>
                          <a:ea typeface="+mn-ea"/>
                          <a:cs typeface="+mn-cs"/>
                        </a:rPr>
                        <a:t>Transportation </a:t>
                      </a:r>
                      <a:br>
                        <a:rPr lang="en-US" sz="1600" b="1" kern="1200" dirty="0">
                          <a:solidFill>
                            <a:schemeClr val="tx1"/>
                          </a:solidFill>
                          <a:latin typeface="+mn-lt"/>
                          <a:ea typeface="+mn-ea"/>
                          <a:cs typeface="+mn-cs"/>
                        </a:rPr>
                      </a:br>
                      <a:r>
                        <a:rPr lang="en-US" sz="1600" b="1" kern="1200" dirty="0">
                          <a:solidFill>
                            <a:schemeClr val="tx1"/>
                          </a:solidFill>
                          <a:latin typeface="+mn-lt"/>
                          <a:ea typeface="+mn-ea"/>
                          <a:cs typeface="+mn-cs"/>
                        </a:rPr>
                        <a:t>Cost $/Ton Mile (</a:t>
                      </a:r>
                      <a:r>
                        <a:rPr lang="en-US" sz="1600" b="1" i="1" kern="1200" dirty="0">
                          <a:solidFill>
                            <a:schemeClr val="tx1"/>
                          </a:solidFill>
                          <a:latin typeface="Times New Roman"/>
                          <a:ea typeface="+mn-ea"/>
                          <a:cs typeface="Times New Roman"/>
                        </a:rPr>
                        <a:t>F</a:t>
                      </a:r>
                      <a:r>
                        <a:rPr lang="en-US" sz="1600" b="1" i="1" kern="1200" baseline="-25000" dirty="0">
                          <a:solidFill>
                            <a:schemeClr val="tx1"/>
                          </a:solidFill>
                          <a:latin typeface="Times New Roman"/>
                          <a:ea typeface="+mn-ea"/>
                          <a:cs typeface="Times New Roman"/>
                        </a:rPr>
                        <a:t>n</a:t>
                      </a:r>
                      <a:r>
                        <a:rPr lang="en-US" sz="1600" b="1" kern="1200" dirty="0">
                          <a:solidFill>
                            <a:schemeClr val="tx1"/>
                          </a:solidFill>
                          <a:latin typeface="+mn-lt"/>
                          <a:ea typeface="+mn-ea"/>
                          <a:cs typeface="+mn-cs"/>
                        </a:rPr>
                        <a:t>)</a:t>
                      </a:r>
                      <a:endParaRPr lang="en-US" sz="1600" b="1" dirty="0"/>
                    </a:p>
                  </a:txBody>
                  <a:tcPr anchor="b">
                    <a:lnB w="28575" cap="flat" cmpd="sng" algn="ctr">
                      <a:solidFill>
                        <a:scrgbClr r="0" g="0" b="0"/>
                      </a:solidFill>
                      <a:prstDash val="solid"/>
                      <a:round/>
                      <a:headEnd type="none" w="med" len="med"/>
                      <a:tailEnd type="none" w="med" len="med"/>
                    </a:lnB>
                  </a:tcPr>
                </a:tc>
                <a:tc rowSpan="2">
                  <a:txBody>
                    <a:bodyPr/>
                    <a:lstStyle/>
                    <a:p>
                      <a:pPr algn="ctr"/>
                      <a:r>
                        <a:rPr lang="en-US" sz="1600" b="1" kern="1200" dirty="0">
                          <a:solidFill>
                            <a:schemeClr val="tx1"/>
                          </a:solidFill>
                          <a:latin typeface="+mn-lt"/>
                          <a:ea typeface="+mn-ea"/>
                          <a:cs typeface="+mn-cs"/>
                        </a:rPr>
                        <a:t>Quantity in </a:t>
                      </a:r>
                    </a:p>
                    <a:p>
                      <a:pPr algn="ctr"/>
                      <a:r>
                        <a:rPr lang="en-US" sz="1600" b="1" kern="1200" dirty="0">
                          <a:solidFill>
                            <a:schemeClr val="tx1"/>
                          </a:solidFill>
                          <a:latin typeface="+mn-lt"/>
                          <a:ea typeface="+mn-ea"/>
                          <a:cs typeface="+mn-cs"/>
                        </a:rPr>
                        <a:t>Tons (</a:t>
                      </a:r>
                      <a:r>
                        <a:rPr lang="en-US" sz="1600" b="1" i="1" kern="1200" dirty="0">
                          <a:solidFill>
                            <a:schemeClr val="tx1"/>
                          </a:solidFill>
                          <a:latin typeface="Times New Roman"/>
                          <a:ea typeface="+mn-ea"/>
                          <a:cs typeface="Times New Roman"/>
                        </a:rPr>
                        <a:t>D</a:t>
                      </a:r>
                      <a:r>
                        <a:rPr lang="en-US" sz="1600" b="1" i="1" kern="1200" baseline="-25000" dirty="0">
                          <a:solidFill>
                            <a:schemeClr val="tx1"/>
                          </a:solidFill>
                          <a:latin typeface="Times New Roman"/>
                          <a:ea typeface="+mn-ea"/>
                          <a:cs typeface="Times New Roman"/>
                        </a:rPr>
                        <a:t>n</a:t>
                      </a:r>
                      <a:r>
                        <a:rPr lang="en-US" sz="1600" b="1" kern="1200" dirty="0">
                          <a:solidFill>
                            <a:schemeClr val="tx1"/>
                          </a:solidFill>
                          <a:latin typeface="+mn-lt"/>
                          <a:ea typeface="+mn-ea"/>
                          <a:cs typeface="+mn-cs"/>
                        </a:rPr>
                        <a:t>)</a:t>
                      </a:r>
                      <a:endParaRPr lang="en-US" sz="1600" b="1" dirty="0"/>
                    </a:p>
                  </a:txBody>
                  <a:tcPr anchor="b">
                    <a:lnB w="28575" cap="flat" cmpd="sng" algn="ctr">
                      <a:solidFill>
                        <a:scrgbClr r="0" g="0" b="0"/>
                      </a:solidFill>
                      <a:prstDash val="solid"/>
                      <a:round/>
                      <a:headEnd type="none" w="med" len="med"/>
                      <a:tailEnd type="none" w="med" len="med"/>
                    </a:lnB>
                  </a:tcPr>
                </a:tc>
                <a:tc gridSpan="2">
                  <a:txBody>
                    <a:bodyPr/>
                    <a:lstStyle/>
                    <a:p>
                      <a:pPr algn="ctr"/>
                      <a:r>
                        <a:rPr lang="en-US" sz="1600" b="1" kern="1200" dirty="0">
                          <a:solidFill>
                            <a:schemeClr val="tx1"/>
                          </a:solidFill>
                          <a:latin typeface="+mn-lt"/>
                          <a:ea typeface="+mn-ea"/>
                          <a:cs typeface="+mn-cs"/>
                        </a:rPr>
                        <a:t>Coordinates</a:t>
                      </a:r>
                      <a:endParaRPr lang="en-US" sz="1600" b="1" dirty="0"/>
                    </a:p>
                  </a:txBody>
                  <a:tcPr anchor="b">
                    <a:lnB w="19050" cap="flat" cmpd="sng" algn="ctr">
                      <a:solidFill>
                        <a:scrgbClr r="0" g="0" b="0"/>
                      </a:solidFill>
                      <a:prstDash val="solid"/>
                      <a:round/>
                      <a:headEnd type="none" w="med" len="med"/>
                      <a:tailEnd type="none" w="med" len="med"/>
                    </a:lnB>
                  </a:tcPr>
                </a:tc>
                <a:tc hMerge="1">
                  <a:txBody>
                    <a:bodyPr/>
                    <a:lstStyle/>
                    <a:p>
                      <a:endParaRPr lang="en-US" sz="1600" dirty="0"/>
                    </a:p>
                  </a:txBody>
                  <a:tcPr anchor="b"/>
                </a:tc>
                <a:extLst>
                  <a:ext uri="{0D108BD9-81ED-4DB2-BD59-A6C34878D82A}">
                    <a16:rowId xmlns:a16="http://schemas.microsoft.com/office/drawing/2014/main" val="10000"/>
                  </a:ext>
                </a:extLst>
              </a:tr>
              <a:tr h="0">
                <a:tc vMerge="1">
                  <a:txBody>
                    <a:bodyPr/>
                    <a:lstStyle/>
                    <a:p>
                      <a:endParaRPr lang="en-US" sz="1600" kern="1200" dirty="0">
                        <a:solidFill>
                          <a:schemeClr val="tx1"/>
                        </a:solidFill>
                        <a:latin typeface="+mn-lt"/>
                        <a:ea typeface="+mn-ea"/>
                        <a:cs typeface="+mn-cs"/>
                      </a:endParaRPr>
                    </a:p>
                  </a:txBody>
                  <a:tcPr anchor="b"/>
                </a:tc>
                <a:tc vMerge="1">
                  <a:txBody>
                    <a:bodyPr/>
                    <a:lstStyle/>
                    <a:p>
                      <a:pPr algn="ctr"/>
                      <a:endParaRPr lang="en-US" sz="1600" dirty="0"/>
                    </a:p>
                  </a:txBody>
                  <a:tcPr anchor="b"/>
                </a:tc>
                <a:tc vMerge="1">
                  <a:txBody>
                    <a:bodyPr/>
                    <a:lstStyle/>
                    <a:p>
                      <a:pPr algn="ctr"/>
                      <a:endParaRPr lang="en-US" sz="1600" dirty="0"/>
                    </a:p>
                  </a:txBody>
                  <a:tcPr anchor="b"/>
                </a:tc>
                <a:tc>
                  <a:txBody>
                    <a:bodyPr/>
                    <a:lstStyle/>
                    <a:p>
                      <a:pPr algn="ctr"/>
                      <a:r>
                        <a:rPr lang="en-US" sz="1600" b="1" i="1" kern="1200" dirty="0">
                          <a:solidFill>
                            <a:schemeClr val="tx1"/>
                          </a:solidFill>
                          <a:latin typeface="Times New Roman"/>
                          <a:ea typeface="+mn-ea"/>
                          <a:cs typeface="Times New Roman"/>
                        </a:rPr>
                        <a:t>x</a:t>
                      </a:r>
                      <a:r>
                        <a:rPr lang="en-US" sz="1600" b="1" i="1" kern="1200" baseline="-25000" dirty="0">
                          <a:solidFill>
                            <a:schemeClr val="tx1"/>
                          </a:solidFill>
                          <a:latin typeface="Times New Roman"/>
                          <a:ea typeface="+mn-ea"/>
                          <a:cs typeface="Times New Roman"/>
                        </a:rPr>
                        <a:t>n</a:t>
                      </a:r>
                      <a:endParaRPr lang="en-US" sz="1600" b="1" i="1" baseline="-25000" dirty="0">
                        <a:latin typeface="Times New Roman"/>
                        <a:cs typeface="Times New Roman"/>
                      </a:endParaRPr>
                    </a:p>
                  </a:txBody>
                  <a:tcPr anchor="b">
                    <a:lnT w="1905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ctr"/>
                      <a:r>
                        <a:rPr lang="en-US" sz="1600" b="1" i="1" dirty="0">
                          <a:latin typeface="Times New Roman"/>
                          <a:cs typeface="Times New Roman"/>
                        </a:rPr>
                        <a:t>y</a:t>
                      </a:r>
                      <a:r>
                        <a:rPr lang="en-US" sz="1600" b="1" i="1" baseline="-25000" dirty="0">
                          <a:latin typeface="Times New Roman"/>
                          <a:cs typeface="Times New Roman"/>
                        </a:rPr>
                        <a:t>n</a:t>
                      </a:r>
                    </a:p>
                  </a:txBody>
                  <a:tcPr anchor="b">
                    <a:lnT w="1905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mn-lt"/>
                          <a:ea typeface="+mn-ea"/>
                          <a:cs typeface="+mn-cs"/>
                        </a:rPr>
                        <a:t>Supply</a:t>
                      </a:r>
                      <a:r>
                        <a:rPr lang="en-US" sz="1600" kern="1200" dirty="0">
                          <a:solidFill>
                            <a:schemeClr val="tx1"/>
                          </a:solidFill>
                          <a:latin typeface="+mn-lt"/>
                          <a:ea typeface="+mn-ea"/>
                          <a:cs typeface="+mn-cs"/>
                        </a:rPr>
                        <a:t> </a:t>
                      </a:r>
                      <a:r>
                        <a:rPr lang="en-US" sz="1600" b="1" kern="1200" dirty="0">
                          <a:solidFill>
                            <a:schemeClr val="tx1"/>
                          </a:solidFill>
                          <a:latin typeface="+mn-lt"/>
                          <a:ea typeface="+mn-ea"/>
                          <a:cs typeface="+mn-cs"/>
                        </a:rPr>
                        <a:t>sources</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600" dirty="0"/>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600" dirty="0"/>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600" dirty="0"/>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sz="1600" dirty="0"/>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sz="1600" kern="1200" dirty="0">
                          <a:solidFill>
                            <a:schemeClr val="tx1"/>
                          </a:solidFill>
                          <a:latin typeface="+mn-lt"/>
                          <a:ea typeface="+mn-ea"/>
                          <a:cs typeface="+mn-cs"/>
                        </a:rPr>
                        <a:t>Buffalo</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0.90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500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700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1,200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sz="1600" kern="1200" dirty="0">
                          <a:solidFill>
                            <a:schemeClr val="tx1"/>
                          </a:solidFill>
                          <a:latin typeface="+mn-lt"/>
                          <a:ea typeface="+mn-ea"/>
                          <a:cs typeface="+mn-cs"/>
                        </a:rPr>
                        <a:t>Memphis</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0.95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300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250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600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St. Louis</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0.85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700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225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825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r>
                        <a:rPr lang="en-US" sz="1600" b="1" kern="1200" dirty="0">
                          <a:solidFill>
                            <a:schemeClr val="tx1"/>
                          </a:solidFill>
                          <a:latin typeface="+mn-lt"/>
                          <a:ea typeface="+mn-ea"/>
                          <a:cs typeface="+mn-cs"/>
                        </a:rPr>
                        <a:t>Markets</a:t>
                      </a:r>
                      <a:endParaRPr lang="en-US" sz="1600" b="1"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r>
                        <a:rPr lang="en-US" sz="1600" kern="1200" dirty="0">
                          <a:solidFill>
                            <a:schemeClr val="tx1"/>
                          </a:solidFill>
                          <a:latin typeface="+mn-lt"/>
                          <a:ea typeface="+mn-ea"/>
                          <a:cs typeface="+mn-cs"/>
                        </a:rPr>
                        <a:t>Atlanta</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225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600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500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r>
                        <a:rPr lang="en-US" sz="1600" kern="1200" dirty="0">
                          <a:solidFill>
                            <a:schemeClr val="tx1"/>
                          </a:solidFill>
                          <a:latin typeface="+mn-lt"/>
                          <a:ea typeface="+mn-ea"/>
                          <a:cs typeface="+mn-cs"/>
                        </a:rPr>
                        <a:t>Boston</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1,050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1,200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r>
                        <a:rPr lang="en-US" sz="1600" kern="1200" dirty="0">
                          <a:solidFill>
                            <a:schemeClr val="tx1"/>
                          </a:solidFill>
                          <a:latin typeface="+mn-lt"/>
                          <a:ea typeface="+mn-ea"/>
                          <a:cs typeface="+mn-cs"/>
                        </a:rPr>
                        <a:t>Jacksonville</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250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800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300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r h="154940">
                <a:tc>
                  <a:txBody>
                    <a:bodyPr/>
                    <a:lstStyle/>
                    <a:p>
                      <a:r>
                        <a:rPr lang="en-US" sz="1600" kern="1200" dirty="0">
                          <a:solidFill>
                            <a:schemeClr val="tx1"/>
                          </a:solidFill>
                          <a:latin typeface="+mn-lt"/>
                          <a:ea typeface="+mn-ea"/>
                          <a:cs typeface="+mn-cs"/>
                        </a:rPr>
                        <a:t>Philadelphia</a:t>
                      </a:r>
                      <a:endParaRPr lang="en-US" sz="16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a:t>175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925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975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r>
                        <a:rPr lang="en-US" sz="1600" kern="1200" dirty="0">
                          <a:solidFill>
                            <a:schemeClr val="tx1"/>
                          </a:solidFill>
                          <a:latin typeface="+mn-lt"/>
                          <a:ea typeface="+mn-ea"/>
                          <a:cs typeface="+mn-cs"/>
                        </a:rPr>
                        <a:t>New York</a:t>
                      </a:r>
                      <a:endParaRPr lang="en-US" sz="1600"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ctr"/>
                      <a:r>
                        <a:rPr lang="en-US" sz="1600" dirty="0"/>
                        <a:t>1.50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ctr"/>
                      <a:r>
                        <a:rPr lang="en-US" sz="1600" dirty="0"/>
                        <a:t>300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1,000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l">
                        <a:tabLst>
                          <a:tab pos="622300" algn="r"/>
                        </a:tabLst>
                      </a:pPr>
                      <a:r>
                        <a:rPr lang="en-US" sz="1600" dirty="0"/>
                        <a:t>	1,080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pSp>
        <p:nvGrpSpPr>
          <p:cNvPr id="9" name="Group 8"/>
          <p:cNvGrpSpPr/>
          <p:nvPr/>
        </p:nvGrpSpPr>
        <p:grpSpPr>
          <a:xfrm>
            <a:off x="1905000" y="5346700"/>
            <a:ext cx="4768850" cy="749300"/>
            <a:chOff x="622300" y="5734050"/>
            <a:chExt cx="4768850" cy="749300"/>
          </a:xfrm>
        </p:grpSpPr>
        <p:sp>
          <p:nvSpPr>
            <p:cNvPr id="7" name="TextBox 6"/>
            <p:cNvSpPr txBox="1"/>
            <p:nvPr/>
          </p:nvSpPr>
          <p:spPr>
            <a:xfrm>
              <a:off x="622300" y="5837237"/>
              <a:ext cx="2635344" cy="369332"/>
            </a:xfrm>
            <a:prstGeom prst="rect">
              <a:avLst/>
            </a:prstGeom>
            <a:noFill/>
          </p:spPr>
          <p:txBody>
            <a:bodyPr wrap="none" rtlCol="0">
              <a:spAutoFit/>
            </a:bodyPr>
            <a:lstStyle/>
            <a:p>
              <a:r>
                <a:rPr lang="en-US" dirty="0"/>
                <a:t>Total transportation cost </a:t>
              </a:r>
            </a:p>
          </p:txBody>
        </p:sp>
        <p:graphicFrame>
          <p:nvGraphicFramePr>
            <p:cNvPr id="8" name="Object 7"/>
            <p:cNvGraphicFramePr>
              <a:graphicFrameLocks noChangeAspect="1"/>
            </p:cNvGraphicFramePr>
            <p:nvPr/>
          </p:nvGraphicFramePr>
          <p:xfrm>
            <a:off x="3752850" y="5734050"/>
            <a:ext cx="1638300" cy="749300"/>
          </p:xfrm>
          <a:graphic>
            <a:graphicData uri="http://schemas.openxmlformats.org/presentationml/2006/ole">
              <mc:AlternateContent xmlns:mc="http://schemas.openxmlformats.org/markup-compatibility/2006">
                <mc:Choice xmlns:v="urn:schemas-microsoft-com:vml" Requires="v">
                  <p:oleObj spid="_x0000_s20552" name="Equation" r:id="rId3" imgW="1638300" imgH="749300" progId="Equation.3">
                    <p:embed/>
                  </p:oleObj>
                </mc:Choice>
                <mc:Fallback>
                  <p:oleObj name="Equation" r:id="rId3" imgW="1638300" imgH="749300" progId="Equation.3">
                    <p:embed/>
                    <p:pic>
                      <p:nvPicPr>
                        <p:cNvPr id="0" name=""/>
                        <p:cNvPicPr/>
                        <p:nvPr/>
                      </p:nvPicPr>
                      <p:blipFill>
                        <a:blip r:embed="rId4"/>
                        <a:stretch>
                          <a:fillRect/>
                        </a:stretch>
                      </p:blipFill>
                      <p:spPr>
                        <a:xfrm>
                          <a:off x="3752850" y="5734050"/>
                          <a:ext cx="1638300" cy="749300"/>
                        </a:xfrm>
                        <a:prstGeom prst="rect">
                          <a:avLst/>
                        </a:prstGeom>
                      </p:spPr>
                    </p:pic>
                  </p:oleObj>
                </mc:Fallback>
              </mc:AlternateContent>
            </a:graphicData>
          </a:graphic>
        </p:graphicFrame>
      </p:grpSp>
    </p:spTree>
    <p:extLst>
      <p:ext uri="{BB962C8B-B14F-4D97-AF65-F5344CB8AC3E}">
        <p14:creationId xmlns:p14="http://schemas.microsoft.com/office/powerpoint/2010/main" val="1072587735"/>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strips(downRight)">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Gravity Location Model</a:t>
            </a:r>
          </a:p>
        </p:txBody>
      </p:sp>
      <p:pic>
        <p:nvPicPr>
          <p:cNvPr id="3" name="Picture 2"/>
          <p:cNvPicPr>
            <a:picLocks noChangeAspect="1"/>
          </p:cNvPicPr>
          <p:nvPr/>
        </p:nvPicPr>
        <p:blipFill>
          <a:blip r:embed="rId2"/>
          <a:stretch>
            <a:fillRect/>
          </a:stretch>
        </p:blipFill>
        <p:spPr>
          <a:xfrm>
            <a:off x="1064657" y="1185334"/>
            <a:ext cx="6135993" cy="4914900"/>
          </a:xfrm>
          <a:prstGeom prst="rect">
            <a:avLst/>
          </a:prstGeom>
        </p:spPr>
      </p:pic>
    </p:spTree>
    <p:extLst>
      <p:ext uri="{BB962C8B-B14F-4D97-AF65-F5344CB8AC3E}">
        <p14:creationId xmlns:p14="http://schemas.microsoft.com/office/powerpoint/2010/main" val="411599001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Gravity Location Model</a:t>
            </a:r>
          </a:p>
        </p:txBody>
      </p:sp>
      <p:pic>
        <p:nvPicPr>
          <p:cNvPr id="3" name="Picture 2"/>
          <p:cNvPicPr>
            <a:picLocks noChangeAspect="1"/>
          </p:cNvPicPr>
          <p:nvPr/>
        </p:nvPicPr>
        <p:blipFill>
          <a:blip r:embed="rId2"/>
          <a:stretch>
            <a:fillRect/>
          </a:stretch>
        </p:blipFill>
        <p:spPr>
          <a:xfrm>
            <a:off x="745067" y="2208157"/>
            <a:ext cx="7652456" cy="1580671"/>
          </a:xfrm>
          <a:prstGeom prst="rect">
            <a:avLst/>
          </a:prstGeom>
        </p:spPr>
      </p:pic>
    </p:spTree>
    <p:extLst>
      <p:ext uri="{BB962C8B-B14F-4D97-AF65-F5344CB8AC3E}">
        <p14:creationId xmlns:p14="http://schemas.microsoft.com/office/powerpoint/2010/main" val="210779721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 Location Model</a:t>
            </a:r>
          </a:p>
        </p:txBody>
      </p:sp>
      <p:sp>
        <p:nvSpPr>
          <p:cNvPr id="3" name="Content Placeholder 2"/>
          <p:cNvSpPr>
            <a:spLocks noGrp="1"/>
          </p:cNvSpPr>
          <p:nvPr>
            <p:ph idx="1"/>
          </p:nvPr>
        </p:nvSpPr>
        <p:spPr>
          <a:xfrm>
            <a:off x="774700" y="1600201"/>
            <a:ext cx="7683500" cy="1092200"/>
          </a:xfrm>
        </p:spPr>
        <p:txBody>
          <a:bodyPr>
            <a:normAutofit/>
          </a:bodyPr>
          <a:lstStyle/>
          <a:p>
            <a:pPr marL="457200" indent="-457200">
              <a:buSzPct val="100000"/>
              <a:buFont typeface="+mj-lt"/>
              <a:buAutoNum type="arabicPeriod"/>
            </a:pPr>
            <a:r>
              <a:rPr lang="en-US" sz="2400" dirty="0"/>
              <a:t>For each supply source or market </a:t>
            </a:r>
            <a:r>
              <a:rPr lang="en-US" sz="2400" i="1" dirty="0">
                <a:latin typeface="Times New Roman"/>
                <a:cs typeface="Times New Roman"/>
              </a:rPr>
              <a:t>n</a:t>
            </a:r>
            <a:r>
              <a:rPr lang="en-US" sz="2400" dirty="0"/>
              <a:t>, evaluate </a:t>
            </a:r>
            <a:r>
              <a:rPr lang="en-US" sz="2400" i="1" dirty="0">
                <a:latin typeface="Times New Roman"/>
                <a:cs typeface="Times New Roman"/>
              </a:rPr>
              <a:t>d</a:t>
            </a:r>
            <a:r>
              <a:rPr lang="en-US" sz="2400" i="1" baseline="-25000" dirty="0">
                <a:latin typeface="Times New Roman"/>
                <a:cs typeface="Times New Roman"/>
              </a:rPr>
              <a:t>n</a:t>
            </a:r>
            <a:endParaRPr lang="en-US" sz="2400" dirty="0"/>
          </a:p>
          <a:p>
            <a:pPr marL="457200" indent="-457200">
              <a:buSzPct val="100000"/>
              <a:buFont typeface="+mj-lt"/>
              <a:buAutoNum type="arabicPeriod"/>
            </a:pPr>
            <a:r>
              <a:rPr lang="en-US" sz="2400" dirty="0"/>
              <a:t>Obtain a new location (</a:t>
            </a:r>
            <a:r>
              <a:rPr lang="en-US" sz="2400" i="1" dirty="0">
                <a:latin typeface="Times New Roman"/>
                <a:cs typeface="Times New Roman"/>
              </a:rPr>
              <a:t>x’</a:t>
            </a:r>
            <a:r>
              <a:rPr lang="en-US" sz="2400" dirty="0"/>
              <a:t>, </a:t>
            </a:r>
            <a:r>
              <a:rPr lang="en-US" sz="2400" i="1" dirty="0">
                <a:latin typeface="Times New Roman"/>
                <a:cs typeface="Times New Roman"/>
              </a:rPr>
              <a:t>y</a:t>
            </a:r>
            <a:r>
              <a:rPr lang="en-US" sz="2400" dirty="0"/>
              <a:t>’) for the facility, where</a:t>
            </a:r>
          </a:p>
        </p:txBody>
      </p:sp>
      <p:graphicFrame>
        <p:nvGraphicFramePr>
          <p:cNvPr id="4" name="Object 3"/>
          <p:cNvGraphicFramePr>
            <a:graphicFrameLocks noChangeAspect="1"/>
          </p:cNvGraphicFramePr>
          <p:nvPr/>
        </p:nvGraphicFramePr>
        <p:xfrm>
          <a:off x="2266950" y="2800350"/>
          <a:ext cx="4610100" cy="1790700"/>
        </p:xfrm>
        <a:graphic>
          <a:graphicData uri="http://schemas.openxmlformats.org/presentationml/2006/ole">
            <mc:AlternateContent xmlns:mc="http://schemas.openxmlformats.org/markup-compatibility/2006">
              <mc:Choice xmlns:v="urn:schemas-microsoft-com:vml" Requires="v">
                <p:oleObj spid="_x0000_s21576" name="Equation" r:id="rId3" imgW="4610100" imgH="1790700" progId="Equation.3">
                  <p:embed/>
                </p:oleObj>
              </mc:Choice>
              <mc:Fallback>
                <p:oleObj name="Equation" r:id="rId3" imgW="4610100" imgH="1790700" progId="Equation.3">
                  <p:embed/>
                  <p:pic>
                    <p:nvPicPr>
                      <p:cNvPr id="0" name=""/>
                      <p:cNvPicPr/>
                      <p:nvPr/>
                    </p:nvPicPr>
                    <p:blipFill>
                      <a:blip r:embed="rId4"/>
                      <a:stretch>
                        <a:fillRect/>
                      </a:stretch>
                    </p:blipFill>
                    <p:spPr>
                      <a:xfrm>
                        <a:off x="2266950" y="2800350"/>
                        <a:ext cx="4610100" cy="1790700"/>
                      </a:xfrm>
                      <a:prstGeom prst="rect">
                        <a:avLst/>
                      </a:prstGeom>
                    </p:spPr>
                  </p:pic>
                </p:oleObj>
              </mc:Fallback>
            </mc:AlternateContent>
          </a:graphicData>
        </a:graphic>
      </p:graphicFrame>
      <p:sp>
        <p:nvSpPr>
          <p:cNvPr id="5" name="Content Placeholder 2"/>
          <p:cNvSpPr txBox="1">
            <a:spLocks/>
          </p:cNvSpPr>
          <p:nvPr/>
        </p:nvSpPr>
        <p:spPr>
          <a:xfrm>
            <a:off x="774700" y="4991102"/>
            <a:ext cx="7251700" cy="10922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0"/>
              </a:spcBef>
              <a:spcAft>
                <a:spcPts val="600"/>
              </a:spcAft>
              <a:buSzPct val="150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ts val="0"/>
              </a:spcBef>
              <a:spcAft>
                <a:spcPts val="600"/>
              </a:spcAft>
              <a:buFont typeface="Arial"/>
              <a:buChar char="–"/>
              <a:defRPr sz="2800" kern="1200">
                <a:solidFill>
                  <a:schemeClr val="tx1"/>
                </a:solidFill>
                <a:latin typeface="+mn-lt"/>
                <a:ea typeface="+mn-ea"/>
                <a:cs typeface="+mn-cs"/>
              </a:defRPr>
            </a:lvl2pPr>
            <a:lvl3pPr marL="1143000" indent="-228600" algn="l" defTabSz="457200" rtl="0" eaLnBrk="1" latinLnBrk="0" hangingPunct="1">
              <a:spcBef>
                <a:spcPts val="0"/>
              </a:spcBef>
              <a:spcAft>
                <a:spcPts val="600"/>
              </a:spcAft>
              <a:buFont typeface="Arial"/>
              <a:buChar char="•"/>
              <a:defRPr sz="2400" kern="1200">
                <a:solidFill>
                  <a:schemeClr val="tx1"/>
                </a:solidFill>
                <a:latin typeface="+mn-lt"/>
                <a:ea typeface="+mn-ea"/>
                <a:cs typeface="+mn-cs"/>
              </a:defRPr>
            </a:lvl3pPr>
            <a:lvl4pPr marL="1600200" indent="-228600" algn="l" defTabSz="457200" rtl="0" eaLnBrk="1" latinLnBrk="0" hangingPunct="1">
              <a:spcBef>
                <a:spcPts val="0"/>
              </a:spcBef>
              <a:spcAft>
                <a:spcPts val="600"/>
              </a:spcAft>
              <a:buFont typeface="Arial"/>
              <a:buChar char="–"/>
              <a:defRPr sz="2000" kern="1200">
                <a:solidFill>
                  <a:schemeClr val="tx1"/>
                </a:solidFill>
                <a:latin typeface="+mn-lt"/>
                <a:ea typeface="+mn-ea"/>
                <a:cs typeface="+mn-cs"/>
              </a:defRPr>
            </a:lvl4pPr>
            <a:lvl5pPr marL="2057400" indent="-228600" algn="l" defTabSz="457200" rtl="0" eaLnBrk="1" latinLnBrk="0" hangingPunct="1">
              <a:spcBef>
                <a:spcPts val="0"/>
              </a:spcBef>
              <a:spcAft>
                <a:spcPts val="600"/>
              </a:spcAft>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SzPct val="100000"/>
              <a:buFont typeface="+mj-lt"/>
              <a:buAutoNum type="arabicPeriod" startAt="3"/>
            </a:pPr>
            <a:r>
              <a:rPr lang="en-US" sz="2400" dirty="0"/>
              <a:t>If the new location (</a:t>
            </a:r>
            <a:r>
              <a:rPr lang="en-US" sz="2400" i="1" dirty="0">
                <a:latin typeface="Times New Roman"/>
                <a:cs typeface="Times New Roman"/>
              </a:rPr>
              <a:t>x</a:t>
            </a:r>
            <a:r>
              <a:rPr lang="en-US" sz="2400" dirty="0"/>
              <a:t>’ , </a:t>
            </a:r>
            <a:r>
              <a:rPr lang="en-US" sz="2400" i="1" dirty="0">
                <a:latin typeface="Times New Roman"/>
                <a:cs typeface="Times New Roman"/>
              </a:rPr>
              <a:t>y</a:t>
            </a:r>
            <a:r>
              <a:rPr lang="en-US" sz="2400" i="1" dirty="0"/>
              <a:t>’</a:t>
            </a:r>
            <a:r>
              <a:rPr lang="en-US" sz="2400" dirty="0"/>
              <a:t> ) is almost the same as</a:t>
            </a:r>
            <a:br>
              <a:rPr lang="en-US" sz="2400" dirty="0"/>
            </a:br>
            <a:r>
              <a:rPr lang="en-US" sz="2400" dirty="0"/>
              <a:t>(</a:t>
            </a:r>
            <a:r>
              <a:rPr lang="en-US" sz="2400" i="1" dirty="0">
                <a:latin typeface="Times New Roman"/>
                <a:cs typeface="Times New Roman"/>
              </a:rPr>
              <a:t>x</a:t>
            </a:r>
            <a:r>
              <a:rPr lang="en-US" sz="2400" dirty="0"/>
              <a:t>, </a:t>
            </a:r>
            <a:r>
              <a:rPr lang="en-US" sz="2400" i="1" dirty="0">
                <a:latin typeface="Times New Roman"/>
                <a:cs typeface="Times New Roman"/>
              </a:rPr>
              <a:t>y</a:t>
            </a:r>
            <a:r>
              <a:rPr lang="en-US" sz="2400" dirty="0"/>
              <a:t>) stop. Otherwise, set (</a:t>
            </a:r>
            <a:r>
              <a:rPr lang="en-US" sz="2400" i="1" dirty="0">
                <a:latin typeface="Times New Roman"/>
                <a:cs typeface="Times New Roman"/>
              </a:rPr>
              <a:t>x</a:t>
            </a:r>
            <a:r>
              <a:rPr lang="en-US" sz="2400" dirty="0"/>
              <a:t>, </a:t>
            </a:r>
            <a:r>
              <a:rPr lang="en-US" sz="2400" i="1" dirty="0">
                <a:latin typeface="Times New Roman"/>
                <a:cs typeface="Times New Roman"/>
              </a:rPr>
              <a:t>y</a:t>
            </a:r>
            <a:r>
              <a:rPr lang="en-US" sz="2400" dirty="0"/>
              <a:t>) = (</a:t>
            </a:r>
            <a:r>
              <a:rPr lang="en-US" sz="2400" i="1" dirty="0">
                <a:latin typeface="Times New Roman"/>
                <a:cs typeface="Times New Roman"/>
              </a:rPr>
              <a:t>x</a:t>
            </a:r>
            <a:r>
              <a:rPr lang="en-US" sz="2400" dirty="0"/>
              <a:t>’ , </a:t>
            </a:r>
            <a:r>
              <a:rPr lang="en-US" sz="2400" i="1" dirty="0">
                <a:latin typeface="Times New Roman"/>
                <a:cs typeface="Times New Roman"/>
              </a:rPr>
              <a:t>y</a:t>
            </a:r>
            <a:r>
              <a:rPr lang="en-US" sz="2400" dirty="0"/>
              <a:t>’ ) and go to step 1</a:t>
            </a:r>
          </a:p>
        </p:txBody>
      </p:sp>
    </p:spTree>
    <p:extLst>
      <p:ext uri="{BB962C8B-B14F-4D97-AF65-F5344CB8AC3E}">
        <p14:creationId xmlns:p14="http://schemas.microsoft.com/office/powerpoint/2010/main" val="269426463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18" presetClass="entr" presetSubtype="6" fill="hold" grpId="0"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0" y="0"/>
            <a:ext cx="9144000" cy="952500"/>
          </a:xfrm>
          <a:noFill/>
        </p:spPr>
        <p:txBody>
          <a:bodyPr lIns="90488" tIns="44450" rIns="90488" bIns="44450" anchor="b"/>
          <a:lstStyle/>
          <a:p>
            <a:r>
              <a:rPr lang="en-US" dirty="0"/>
              <a:t>Network Design Decisions</a:t>
            </a:r>
          </a:p>
        </p:txBody>
      </p:sp>
      <p:sp>
        <p:nvSpPr>
          <p:cNvPr id="39941" name="Rectangle 3"/>
          <p:cNvSpPr>
            <a:spLocks noChangeArrowheads="1"/>
          </p:cNvSpPr>
          <p:nvPr/>
        </p:nvSpPr>
        <p:spPr bwMode="auto">
          <a:xfrm>
            <a:off x="935038" y="1577975"/>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a:t>
            </a:r>
          </a:p>
        </p:txBody>
      </p:sp>
      <p:sp>
        <p:nvSpPr>
          <p:cNvPr id="39942" name="Line 4"/>
          <p:cNvSpPr>
            <a:spLocks noChangeShapeType="1"/>
          </p:cNvSpPr>
          <p:nvPr/>
        </p:nvSpPr>
        <p:spPr bwMode="auto">
          <a:xfrm>
            <a:off x="1666875" y="2133600"/>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9943" name="Line 5"/>
          <p:cNvSpPr>
            <a:spLocks noChangeShapeType="1"/>
          </p:cNvSpPr>
          <p:nvPr/>
        </p:nvSpPr>
        <p:spPr bwMode="auto">
          <a:xfrm>
            <a:off x="1666875" y="3019425"/>
            <a:ext cx="0" cy="3302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9944" name="Line 6"/>
          <p:cNvSpPr>
            <a:spLocks noChangeShapeType="1"/>
          </p:cNvSpPr>
          <p:nvPr/>
        </p:nvSpPr>
        <p:spPr bwMode="auto">
          <a:xfrm>
            <a:off x="1668463" y="3916363"/>
            <a:ext cx="0" cy="406400"/>
          </a:xfrm>
          <a:prstGeom prst="line">
            <a:avLst/>
          </a:prstGeom>
          <a:noFill/>
          <a:ln w="50800">
            <a:solidFill>
              <a:schemeClr val="tx1"/>
            </a:solidFill>
            <a:round/>
            <a:headEnd/>
            <a:tailEnd type="triangle" w="med" len="med"/>
          </a:ln>
        </p:spPr>
        <p:txBody>
          <a:bodyPr wrap="none" anchor="ctr"/>
          <a:lstStyle/>
          <a:p>
            <a:endParaRPr lang="en-US" dirty="0">
              <a:latin typeface="Calibri" pitchFamily="34" charset="0"/>
            </a:endParaRPr>
          </a:p>
        </p:txBody>
      </p:sp>
      <p:sp>
        <p:nvSpPr>
          <p:cNvPr id="39945" name="Text Box 7"/>
          <p:cNvSpPr txBox="1">
            <a:spLocks noChangeArrowheads="1"/>
          </p:cNvSpPr>
          <p:nvPr/>
        </p:nvSpPr>
        <p:spPr bwMode="auto">
          <a:xfrm>
            <a:off x="2619375" y="1684338"/>
            <a:ext cx="4462825" cy="400110"/>
          </a:xfrm>
          <a:prstGeom prst="rect">
            <a:avLst/>
          </a:prstGeom>
          <a:noFill/>
          <a:ln w="12700">
            <a:noFill/>
            <a:miter lim="800000"/>
            <a:headEnd/>
            <a:tailEnd/>
          </a:ln>
        </p:spPr>
        <p:txBody>
          <a:bodyPr wrap="none">
            <a:spAutoFit/>
          </a:bodyPr>
          <a:lstStyle/>
          <a:p>
            <a:r>
              <a:rPr lang="en-US" sz="2000" dirty="0">
                <a:latin typeface="Calibri" pitchFamily="34" charset="0"/>
              </a:rPr>
              <a:t>Supply Chain Strategy </a:t>
            </a:r>
            <a:r>
              <a:rPr lang="en-US" sz="2000" dirty="0">
                <a:latin typeface="Calibri" pitchFamily="34" charset="0"/>
                <a:sym typeface="Symbol" pitchFamily="18" charset="2"/>
              </a:rPr>
              <a:t> Broad Structure</a:t>
            </a:r>
          </a:p>
        </p:txBody>
      </p:sp>
      <p:sp>
        <p:nvSpPr>
          <p:cNvPr id="39946" name="Text Box 8"/>
          <p:cNvSpPr txBox="1">
            <a:spLocks noChangeArrowheads="1"/>
          </p:cNvSpPr>
          <p:nvPr/>
        </p:nvSpPr>
        <p:spPr bwMode="auto">
          <a:xfrm>
            <a:off x="2628900" y="2614613"/>
            <a:ext cx="4156202" cy="400110"/>
          </a:xfrm>
          <a:prstGeom prst="rect">
            <a:avLst/>
          </a:prstGeom>
          <a:noFill/>
          <a:ln w="12700">
            <a:noFill/>
            <a:miter lim="800000"/>
            <a:headEnd/>
            <a:tailEnd/>
          </a:ln>
        </p:spPr>
        <p:txBody>
          <a:bodyPr wrap="none">
            <a:spAutoFit/>
          </a:bodyPr>
          <a:lstStyle/>
          <a:p>
            <a:r>
              <a:rPr lang="en-US" sz="2000" dirty="0">
                <a:latin typeface="Calibri" pitchFamily="34" charset="0"/>
              </a:rPr>
              <a:t>Obtain Regional Facility Configuration </a:t>
            </a:r>
          </a:p>
        </p:txBody>
      </p:sp>
      <p:sp>
        <p:nvSpPr>
          <p:cNvPr id="39947" name="Text Box 9"/>
          <p:cNvSpPr txBox="1">
            <a:spLocks noChangeArrowheads="1"/>
          </p:cNvSpPr>
          <p:nvPr/>
        </p:nvSpPr>
        <p:spPr bwMode="auto">
          <a:xfrm>
            <a:off x="2627313" y="3452813"/>
            <a:ext cx="2262671" cy="400110"/>
          </a:xfrm>
          <a:prstGeom prst="rect">
            <a:avLst/>
          </a:prstGeom>
          <a:noFill/>
          <a:ln w="12700">
            <a:noFill/>
            <a:miter lim="800000"/>
            <a:headEnd/>
            <a:tailEnd/>
          </a:ln>
        </p:spPr>
        <p:txBody>
          <a:bodyPr wrap="none">
            <a:spAutoFit/>
          </a:bodyPr>
          <a:lstStyle/>
          <a:p>
            <a:r>
              <a:rPr lang="en-US" sz="2000" dirty="0">
                <a:latin typeface="Calibri" pitchFamily="34" charset="0"/>
              </a:rPr>
              <a:t>Select Suitable Sites</a:t>
            </a:r>
          </a:p>
        </p:txBody>
      </p:sp>
      <p:sp>
        <p:nvSpPr>
          <p:cNvPr id="39948" name="Text Box 10"/>
          <p:cNvSpPr txBox="1">
            <a:spLocks noChangeArrowheads="1"/>
          </p:cNvSpPr>
          <p:nvPr/>
        </p:nvSpPr>
        <p:spPr bwMode="auto">
          <a:xfrm>
            <a:off x="2603500" y="4467225"/>
            <a:ext cx="5232266" cy="400110"/>
          </a:xfrm>
          <a:prstGeom prst="rect">
            <a:avLst/>
          </a:prstGeom>
          <a:noFill/>
          <a:ln w="12700">
            <a:noFill/>
            <a:miter lim="800000"/>
            <a:headEnd/>
            <a:tailEnd/>
          </a:ln>
        </p:spPr>
        <p:txBody>
          <a:bodyPr wrap="none">
            <a:spAutoFit/>
          </a:bodyPr>
          <a:lstStyle/>
          <a:p>
            <a:r>
              <a:rPr lang="en-US" sz="2000" b="1" dirty="0">
                <a:solidFill>
                  <a:srgbClr val="FF0000"/>
                </a:solidFill>
                <a:latin typeface="Calibri" pitchFamily="34" charset="0"/>
              </a:rPr>
              <a:t>Decide Facility Location and Capacity Allocation</a:t>
            </a:r>
          </a:p>
        </p:txBody>
      </p:sp>
      <p:sp>
        <p:nvSpPr>
          <p:cNvPr id="39949" name="Text Box 11"/>
          <p:cNvSpPr txBox="1">
            <a:spLocks noChangeArrowheads="1"/>
          </p:cNvSpPr>
          <p:nvPr/>
        </p:nvSpPr>
        <p:spPr bwMode="auto">
          <a:xfrm>
            <a:off x="431800" y="5275263"/>
            <a:ext cx="6123856" cy="461665"/>
          </a:xfrm>
          <a:prstGeom prst="rect">
            <a:avLst/>
          </a:prstGeom>
          <a:noFill/>
          <a:ln w="12700">
            <a:noFill/>
            <a:miter lim="800000"/>
            <a:headEnd/>
            <a:tailEnd/>
          </a:ln>
        </p:spPr>
        <p:txBody>
          <a:bodyPr wrap="none">
            <a:spAutoFit/>
          </a:bodyPr>
          <a:lstStyle/>
          <a:p>
            <a:r>
              <a:rPr lang="en-US" sz="2400" dirty="0">
                <a:latin typeface="Calibri" pitchFamily="34" charset="0"/>
              </a:rPr>
              <a:t>Ongoing Decision: Market and supply allocation</a:t>
            </a:r>
          </a:p>
        </p:txBody>
      </p:sp>
      <p:sp>
        <p:nvSpPr>
          <p:cNvPr id="39950" name="Rectangle 12"/>
          <p:cNvSpPr>
            <a:spLocks noChangeArrowheads="1"/>
          </p:cNvSpPr>
          <p:nvPr/>
        </p:nvSpPr>
        <p:spPr bwMode="auto">
          <a:xfrm>
            <a:off x="915988" y="2463800"/>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II</a:t>
            </a:r>
          </a:p>
        </p:txBody>
      </p:sp>
      <p:sp>
        <p:nvSpPr>
          <p:cNvPr id="39951" name="Rectangle 13"/>
          <p:cNvSpPr>
            <a:spLocks noChangeArrowheads="1"/>
          </p:cNvSpPr>
          <p:nvPr/>
        </p:nvSpPr>
        <p:spPr bwMode="auto">
          <a:xfrm>
            <a:off x="896938" y="3359150"/>
            <a:ext cx="1500187" cy="558800"/>
          </a:xfrm>
          <a:prstGeom prst="rect">
            <a:avLst/>
          </a:prstGeom>
          <a:noFill/>
          <a:ln w="12700">
            <a:solidFill>
              <a:schemeClr val="tx1"/>
            </a:solidFill>
            <a:miter lim="800000"/>
            <a:headEnd/>
            <a:tailEnd/>
          </a:ln>
        </p:spPr>
        <p:txBody>
          <a:bodyPr lIns="90488" tIns="44450" rIns="90488" bIns="44450" anchor="ctr" anchorCtr="1"/>
          <a:lstStyle/>
          <a:p>
            <a:pPr algn="ctr"/>
            <a:r>
              <a:rPr lang="en-US" sz="2000" dirty="0">
                <a:latin typeface="Calibri" pitchFamily="34" charset="0"/>
              </a:rPr>
              <a:t>PHASE III</a:t>
            </a:r>
          </a:p>
        </p:txBody>
      </p:sp>
      <p:sp>
        <p:nvSpPr>
          <p:cNvPr id="39952" name="Rectangle 14"/>
          <p:cNvSpPr>
            <a:spLocks noChangeArrowheads="1"/>
          </p:cNvSpPr>
          <p:nvPr/>
        </p:nvSpPr>
        <p:spPr bwMode="auto">
          <a:xfrm>
            <a:off x="906463" y="4330700"/>
            <a:ext cx="1500187" cy="558800"/>
          </a:xfrm>
          <a:prstGeom prst="rect">
            <a:avLst/>
          </a:prstGeom>
          <a:noFill/>
          <a:ln w="12700">
            <a:solidFill>
              <a:srgbClr val="FF0000"/>
            </a:solidFill>
            <a:miter lim="800000"/>
            <a:headEnd/>
            <a:tailEnd/>
          </a:ln>
        </p:spPr>
        <p:txBody>
          <a:bodyPr lIns="90488" tIns="44450" rIns="90488" bIns="44450" anchor="ctr" anchorCtr="1"/>
          <a:lstStyle/>
          <a:p>
            <a:pPr algn="ctr"/>
            <a:r>
              <a:rPr lang="en-US" sz="2000" b="1" dirty="0">
                <a:solidFill>
                  <a:srgbClr val="FF0000"/>
                </a:solidFill>
                <a:latin typeface="Calibri" pitchFamily="34" charset="0"/>
              </a:rPr>
              <a:t>PHASE IV</a:t>
            </a:r>
          </a:p>
        </p:txBody>
      </p:sp>
    </p:spTree>
    <p:extLst>
      <p:ext uri="{BB962C8B-B14F-4D97-AF65-F5344CB8AC3E}">
        <p14:creationId xmlns:p14="http://schemas.microsoft.com/office/powerpoint/2010/main" val="15414335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152400" y="381000"/>
            <a:ext cx="9144000" cy="952500"/>
          </a:xfrm>
        </p:spPr>
        <p:txBody>
          <a:bodyPr/>
          <a:lstStyle/>
          <a:p>
            <a:r>
              <a:rPr lang="en-US" sz="3600" dirty="0"/>
              <a:t>Phase IV: Facility location, capacity and demand allocation </a:t>
            </a:r>
          </a:p>
        </p:txBody>
      </p:sp>
      <p:sp>
        <p:nvSpPr>
          <p:cNvPr id="40965" name="Rectangle 3"/>
          <p:cNvSpPr>
            <a:spLocks noGrp="1" noChangeArrowheads="1"/>
          </p:cNvSpPr>
          <p:nvPr>
            <p:ph type="body" idx="1"/>
          </p:nvPr>
        </p:nvSpPr>
        <p:spPr>
          <a:xfrm>
            <a:off x="457200" y="2133600"/>
            <a:ext cx="8915400" cy="5334000"/>
          </a:xfrm>
        </p:spPr>
        <p:txBody>
          <a:bodyPr/>
          <a:lstStyle/>
          <a:p>
            <a:r>
              <a:rPr lang="en-US" sz="2400" dirty="0"/>
              <a:t>Typical problem when rationalizing supply chain network</a:t>
            </a:r>
          </a:p>
          <a:p>
            <a:pPr lvl="1"/>
            <a:r>
              <a:rPr lang="en-US" sz="2000" dirty="0"/>
              <a:t>Which plants to keep open?</a:t>
            </a:r>
          </a:p>
          <a:p>
            <a:pPr lvl="1"/>
            <a:r>
              <a:rPr lang="en-US" sz="2000" dirty="0"/>
              <a:t>What capacity to assign to each plant?</a:t>
            </a:r>
          </a:p>
          <a:p>
            <a:pPr lvl="1"/>
            <a:r>
              <a:rPr lang="en-US" sz="2000" dirty="0"/>
              <a:t>Which markets to assign to each plant?</a:t>
            </a:r>
          </a:p>
        </p:txBody>
      </p:sp>
    </p:spTree>
    <p:extLst>
      <p:ext uri="{BB962C8B-B14F-4D97-AF65-F5344CB8AC3E}">
        <p14:creationId xmlns:p14="http://schemas.microsoft.com/office/powerpoint/2010/main" val="125726699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Phase IV: Network Optimization Models</a:t>
            </a:r>
          </a:p>
        </p:txBody>
      </p:sp>
      <p:graphicFrame>
        <p:nvGraphicFramePr>
          <p:cNvPr id="4" name="Table 3"/>
          <p:cNvGraphicFramePr>
            <a:graphicFrameLocks noGrp="1"/>
          </p:cNvGraphicFramePr>
          <p:nvPr/>
        </p:nvGraphicFramePr>
        <p:xfrm>
          <a:off x="368300" y="1940559"/>
          <a:ext cx="8458201" cy="3718560"/>
        </p:xfrm>
        <a:graphic>
          <a:graphicData uri="http://schemas.openxmlformats.org/drawingml/2006/table">
            <a:tbl>
              <a:tblPr firstRow="1" bandRow="1">
                <a:tableStyleId>{2D5ABB26-0587-4C30-8999-92F81FD0307C}</a:tableStyleId>
              </a:tblPr>
              <a:tblGrid>
                <a:gridCol w="1037574">
                  <a:extLst>
                    <a:ext uri="{9D8B030D-6E8A-4147-A177-3AD203B41FA5}">
                      <a16:colId xmlns:a16="http://schemas.microsoft.com/office/drawing/2014/main" val="20000"/>
                    </a:ext>
                  </a:extLst>
                </a:gridCol>
                <a:gridCol w="842026">
                  <a:extLst>
                    <a:ext uri="{9D8B030D-6E8A-4147-A177-3AD203B41FA5}">
                      <a16:colId xmlns:a16="http://schemas.microsoft.com/office/drawing/2014/main" val="20001"/>
                    </a:ext>
                  </a:extLst>
                </a:gridCol>
                <a:gridCol w="839106">
                  <a:extLst>
                    <a:ext uri="{9D8B030D-6E8A-4147-A177-3AD203B41FA5}">
                      <a16:colId xmlns:a16="http://schemas.microsoft.com/office/drawing/2014/main" val="20002"/>
                    </a:ext>
                  </a:extLst>
                </a:gridCol>
                <a:gridCol w="879968">
                  <a:extLst>
                    <a:ext uri="{9D8B030D-6E8A-4147-A177-3AD203B41FA5}">
                      <a16:colId xmlns:a16="http://schemas.microsoft.com/office/drawing/2014/main" val="20003"/>
                    </a:ext>
                  </a:extLst>
                </a:gridCol>
                <a:gridCol w="840566">
                  <a:extLst>
                    <a:ext uri="{9D8B030D-6E8A-4147-A177-3AD203B41FA5}">
                      <a16:colId xmlns:a16="http://schemas.microsoft.com/office/drawing/2014/main" val="20004"/>
                    </a:ext>
                  </a:extLst>
                </a:gridCol>
                <a:gridCol w="840566">
                  <a:extLst>
                    <a:ext uri="{9D8B030D-6E8A-4147-A177-3AD203B41FA5}">
                      <a16:colId xmlns:a16="http://schemas.microsoft.com/office/drawing/2014/main" val="20005"/>
                    </a:ext>
                  </a:extLst>
                </a:gridCol>
                <a:gridCol w="958771">
                  <a:extLst>
                    <a:ext uri="{9D8B030D-6E8A-4147-A177-3AD203B41FA5}">
                      <a16:colId xmlns:a16="http://schemas.microsoft.com/office/drawing/2014/main" val="20006"/>
                    </a:ext>
                  </a:extLst>
                </a:gridCol>
                <a:gridCol w="1109812">
                  <a:extLst>
                    <a:ext uri="{9D8B030D-6E8A-4147-A177-3AD203B41FA5}">
                      <a16:colId xmlns:a16="http://schemas.microsoft.com/office/drawing/2014/main" val="20007"/>
                    </a:ext>
                  </a:extLst>
                </a:gridCol>
                <a:gridCol w="1109812">
                  <a:extLst>
                    <a:ext uri="{9D8B030D-6E8A-4147-A177-3AD203B41FA5}">
                      <a16:colId xmlns:a16="http://schemas.microsoft.com/office/drawing/2014/main" val="20008"/>
                    </a:ext>
                  </a:extLst>
                </a:gridCol>
              </a:tblGrid>
              <a:tr h="637541">
                <a:tc rowSpan="2">
                  <a:txBody>
                    <a:bodyPr/>
                    <a:lstStyle/>
                    <a:p>
                      <a:r>
                        <a:rPr lang="en-US" sz="1400" b="1" dirty="0"/>
                        <a:t>Supply City</a:t>
                      </a:r>
                    </a:p>
                  </a:txBody>
                  <a:tcPr anchor="b">
                    <a:lnB w="28575" cap="flat" cmpd="sng" algn="ctr">
                      <a:solidFill>
                        <a:scrgbClr r="0" g="0" b="0"/>
                      </a:solidFill>
                      <a:prstDash val="solid"/>
                      <a:round/>
                      <a:headEnd type="none" w="med" len="med"/>
                      <a:tailEnd type="none" w="med" len="med"/>
                    </a:lnB>
                  </a:tcPr>
                </a:tc>
                <a:tc gridSpan="6">
                  <a:txBody>
                    <a:bodyPr/>
                    <a:lstStyle/>
                    <a:p>
                      <a:pPr algn="ctr"/>
                      <a:r>
                        <a:rPr lang="en-US" sz="1400" b="1" kern="1200" dirty="0">
                          <a:solidFill>
                            <a:schemeClr val="tx1"/>
                          </a:solidFill>
                          <a:latin typeface="+mn-lt"/>
                          <a:ea typeface="+mn-ea"/>
                          <a:cs typeface="+mn-cs"/>
                        </a:rPr>
                        <a:t>Demand City </a:t>
                      </a:r>
                      <a:br>
                        <a:rPr lang="en-US" sz="1400" b="1" kern="1200" dirty="0">
                          <a:solidFill>
                            <a:schemeClr val="tx1"/>
                          </a:solidFill>
                          <a:latin typeface="+mn-lt"/>
                          <a:ea typeface="+mn-ea"/>
                          <a:cs typeface="+mn-cs"/>
                        </a:rPr>
                      </a:br>
                      <a:r>
                        <a:rPr lang="en-US" sz="1400" b="1" kern="1200" dirty="0">
                          <a:solidFill>
                            <a:schemeClr val="tx1"/>
                          </a:solidFill>
                          <a:latin typeface="+mn-lt"/>
                          <a:ea typeface="+mn-ea"/>
                          <a:cs typeface="+mn-cs"/>
                        </a:rPr>
                        <a:t>Production and Transportation</a:t>
                      </a:r>
                    </a:p>
                    <a:p>
                      <a:pPr algn="ctr"/>
                      <a:r>
                        <a:rPr lang="en-US" sz="1400" b="1" kern="1200" dirty="0">
                          <a:solidFill>
                            <a:schemeClr val="tx1"/>
                          </a:solidFill>
                          <a:latin typeface="+mn-lt"/>
                          <a:ea typeface="+mn-ea"/>
                          <a:cs typeface="+mn-cs"/>
                        </a:rPr>
                        <a:t>Cost per Thousand Units (Thousand $)</a:t>
                      </a:r>
                      <a:endParaRPr lang="en-US" sz="1400" b="1" dirty="0"/>
                    </a:p>
                  </a:txBody>
                  <a:tcPr anchor="b"/>
                </a:tc>
                <a:tc hMerge="1">
                  <a:txBody>
                    <a:bodyPr/>
                    <a:lstStyle/>
                    <a:p>
                      <a:endParaRPr lang="en-US" sz="1400" dirty="0"/>
                    </a:p>
                  </a:txBody>
                  <a:tcPr anchor="b"/>
                </a:tc>
                <a:tc hMerge="1">
                  <a:txBody>
                    <a:bodyPr/>
                    <a:lstStyle/>
                    <a:p>
                      <a:endParaRPr lang="en-US" sz="1400" dirty="0"/>
                    </a:p>
                  </a:txBody>
                  <a:tcPr anchor="b"/>
                </a:tc>
                <a:tc hMerge="1">
                  <a:txBody>
                    <a:bodyPr/>
                    <a:lstStyle/>
                    <a:p>
                      <a:endParaRPr lang="en-US" sz="1400" dirty="0"/>
                    </a:p>
                  </a:txBody>
                  <a:tcPr anchor="b"/>
                </a:tc>
                <a:tc hMerge="1">
                  <a:txBody>
                    <a:bodyPr/>
                    <a:lstStyle/>
                    <a:p>
                      <a:endParaRPr lang="en-US" sz="1400" dirty="0"/>
                    </a:p>
                  </a:txBody>
                  <a:tcPr anchor="b"/>
                </a:tc>
                <a:tc hMerge="1">
                  <a:txBody>
                    <a:bodyPr/>
                    <a:lstStyle/>
                    <a:p>
                      <a:endParaRPr lang="en-US" sz="1400" dirty="0"/>
                    </a:p>
                  </a:txBody>
                  <a:tcPr anchor="b"/>
                </a:tc>
                <a:tc rowSpan="2">
                  <a:txBody>
                    <a:bodyPr/>
                    <a:lstStyle/>
                    <a:p>
                      <a:pPr algn="ctr"/>
                      <a:r>
                        <a:rPr lang="en-US" sz="1400" b="1" kern="1200" dirty="0">
                          <a:solidFill>
                            <a:schemeClr val="tx1"/>
                          </a:solidFill>
                          <a:latin typeface="+mn-lt"/>
                          <a:ea typeface="+mn-ea"/>
                          <a:cs typeface="+mn-cs"/>
                        </a:rPr>
                        <a:t>Monthly</a:t>
                      </a:r>
                    </a:p>
                    <a:p>
                      <a:pPr algn="ctr"/>
                      <a:r>
                        <a:rPr lang="en-US" sz="1400" b="1" kern="1200" dirty="0">
                          <a:solidFill>
                            <a:schemeClr val="tx1"/>
                          </a:solidFill>
                          <a:latin typeface="+mn-lt"/>
                          <a:ea typeface="+mn-ea"/>
                          <a:cs typeface="+mn-cs"/>
                        </a:rPr>
                        <a:t>Capacity (Thousand Units) </a:t>
                      </a:r>
                      <a:r>
                        <a:rPr lang="en-US" sz="1400" b="1" i="1" kern="1200" dirty="0">
                          <a:solidFill>
                            <a:schemeClr val="tx1"/>
                          </a:solidFill>
                          <a:latin typeface="Times New Roman"/>
                          <a:ea typeface="+mn-ea"/>
                          <a:cs typeface="Times New Roman"/>
                        </a:rPr>
                        <a:t>K</a:t>
                      </a:r>
                      <a:endParaRPr lang="en-US" sz="1400" b="1" i="1" dirty="0">
                        <a:latin typeface="Times New Roman"/>
                        <a:cs typeface="Times New Roman"/>
                      </a:endParaRPr>
                    </a:p>
                  </a:txBody>
                  <a:tcPr anchor="b">
                    <a:lnB w="28575" cap="flat" cmpd="sng" algn="ctr">
                      <a:solidFill>
                        <a:scrgbClr r="0" g="0" b="0"/>
                      </a:solidFill>
                      <a:prstDash val="solid"/>
                      <a:round/>
                      <a:headEnd type="none" w="med" len="med"/>
                      <a:tailEnd type="none" w="med" len="med"/>
                    </a:lnB>
                  </a:tcPr>
                </a:tc>
                <a:tc rowSpan="2">
                  <a:txBody>
                    <a:bodyPr/>
                    <a:lstStyle/>
                    <a:p>
                      <a:pPr algn="ctr"/>
                      <a:r>
                        <a:rPr lang="en-US" sz="1400" b="1" kern="1200" dirty="0">
                          <a:solidFill>
                            <a:schemeClr val="tx1"/>
                          </a:solidFill>
                          <a:latin typeface="+mn-lt"/>
                          <a:ea typeface="+mn-ea"/>
                          <a:cs typeface="+mn-cs"/>
                        </a:rPr>
                        <a:t>Monthly Fixed Cost (Thousand $) </a:t>
                      </a:r>
                      <a:r>
                        <a:rPr lang="en-US" sz="1400" b="1" i="1" kern="1200" dirty="0">
                          <a:solidFill>
                            <a:schemeClr val="tx1"/>
                          </a:solidFill>
                          <a:latin typeface="Times New Roman"/>
                          <a:ea typeface="+mn-ea"/>
                          <a:cs typeface="Times New Roman"/>
                        </a:rPr>
                        <a:t>f</a:t>
                      </a:r>
                      <a:endParaRPr lang="en-US" sz="1400" b="1" i="1" dirty="0">
                        <a:latin typeface="Times New Roman"/>
                        <a:cs typeface="Times New Roman"/>
                      </a:endParaRPr>
                    </a:p>
                  </a:txBody>
                  <a:tcPr anchor="b">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0">
                <a:tc vMerge="1">
                  <a:txBody>
                    <a:bodyPr/>
                    <a:lstStyle/>
                    <a:p>
                      <a:endParaRPr lang="en-US" sz="1400" dirty="0"/>
                    </a:p>
                  </a:txBody>
                  <a:tcPr anchor="b"/>
                </a:tc>
                <a:tc>
                  <a:txBody>
                    <a:bodyPr/>
                    <a:lstStyle/>
                    <a:p>
                      <a:pPr algn="r"/>
                      <a:r>
                        <a:rPr lang="en-US" sz="1400" b="1" dirty="0"/>
                        <a:t>Atlanta</a:t>
                      </a:r>
                    </a:p>
                  </a:txBody>
                  <a:tcPr anchor="b">
                    <a:lnB w="28575" cap="flat" cmpd="sng" algn="ctr">
                      <a:solidFill>
                        <a:scrgbClr r="0" g="0" b="0"/>
                      </a:solidFill>
                      <a:prstDash val="solid"/>
                      <a:round/>
                      <a:headEnd type="none" w="med" len="med"/>
                      <a:tailEnd type="none" w="med" len="med"/>
                    </a:lnB>
                  </a:tcPr>
                </a:tc>
                <a:tc>
                  <a:txBody>
                    <a:bodyPr/>
                    <a:lstStyle/>
                    <a:p>
                      <a:pPr algn="r"/>
                      <a:r>
                        <a:rPr lang="en-US" sz="1400" b="1" dirty="0"/>
                        <a:t>Boston</a:t>
                      </a:r>
                    </a:p>
                  </a:txBody>
                  <a:tcPr anchor="b">
                    <a:lnB w="28575" cap="flat" cmpd="sng" algn="ctr">
                      <a:solidFill>
                        <a:scrgbClr r="0" g="0" b="0"/>
                      </a:solidFill>
                      <a:prstDash val="solid"/>
                      <a:round/>
                      <a:headEnd type="none" w="med" len="med"/>
                      <a:tailEnd type="none" w="med" len="med"/>
                    </a:lnB>
                  </a:tcPr>
                </a:tc>
                <a:tc>
                  <a:txBody>
                    <a:bodyPr/>
                    <a:lstStyle/>
                    <a:p>
                      <a:pPr algn="r"/>
                      <a:r>
                        <a:rPr lang="en-US" sz="1400" b="1" dirty="0"/>
                        <a:t>Chicago</a:t>
                      </a:r>
                    </a:p>
                  </a:txBody>
                  <a:tcPr anchor="b">
                    <a:lnB w="28575" cap="flat" cmpd="sng" algn="ctr">
                      <a:solidFill>
                        <a:scrgbClr r="0" g="0" b="0"/>
                      </a:solidFill>
                      <a:prstDash val="solid"/>
                      <a:round/>
                      <a:headEnd type="none" w="med" len="med"/>
                      <a:tailEnd type="none" w="med" len="med"/>
                    </a:lnB>
                  </a:tcPr>
                </a:tc>
                <a:tc>
                  <a:txBody>
                    <a:bodyPr/>
                    <a:lstStyle/>
                    <a:p>
                      <a:pPr algn="r"/>
                      <a:r>
                        <a:rPr lang="en-US" sz="1400" b="1" dirty="0"/>
                        <a:t>Denver</a:t>
                      </a:r>
                    </a:p>
                  </a:txBody>
                  <a:tcPr anchor="b">
                    <a:lnB w="28575" cap="flat" cmpd="sng" algn="ctr">
                      <a:solidFill>
                        <a:scrgbClr r="0" g="0" b="0"/>
                      </a:solidFill>
                      <a:prstDash val="solid"/>
                      <a:round/>
                      <a:headEnd type="none" w="med" len="med"/>
                      <a:tailEnd type="none" w="med" len="med"/>
                    </a:lnB>
                  </a:tcPr>
                </a:tc>
                <a:tc>
                  <a:txBody>
                    <a:bodyPr/>
                    <a:lstStyle/>
                    <a:p>
                      <a:pPr algn="r"/>
                      <a:r>
                        <a:rPr lang="en-US" sz="1400" b="1" dirty="0"/>
                        <a:t>Omaha</a:t>
                      </a:r>
                    </a:p>
                  </a:txBody>
                  <a:tcPr anchor="b">
                    <a:lnB w="28575" cap="flat" cmpd="sng" algn="ctr">
                      <a:solidFill>
                        <a:scrgbClr r="0" g="0" b="0"/>
                      </a:solidFill>
                      <a:prstDash val="solid"/>
                      <a:round/>
                      <a:headEnd type="none" w="med" len="med"/>
                      <a:tailEnd type="none" w="med" len="med"/>
                    </a:lnB>
                  </a:tcPr>
                </a:tc>
                <a:tc>
                  <a:txBody>
                    <a:bodyPr/>
                    <a:lstStyle/>
                    <a:p>
                      <a:pPr algn="r"/>
                      <a:r>
                        <a:rPr lang="en-US" sz="1400" b="1" dirty="0"/>
                        <a:t>Portland</a:t>
                      </a:r>
                    </a:p>
                  </a:txBody>
                  <a:tcPr anchor="b">
                    <a:lnB w="28575" cap="flat" cmpd="sng" algn="ctr">
                      <a:solidFill>
                        <a:scrgbClr r="0" g="0" b="0"/>
                      </a:solidFill>
                      <a:prstDash val="solid"/>
                      <a:round/>
                      <a:headEnd type="none" w="med" len="med"/>
                      <a:tailEnd type="none" w="med" len="med"/>
                    </a:lnB>
                  </a:tcPr>
                </a:tc>
                <a:tc vMerge="1">
                  <a:txBody>
                    <a:bodyPr/>
                    <a:lstStyle/>
                    <a:p>
                      <a:pPr algn="ctr"/>
                      <a:endParaRPr lang="en-US" sz="1400" i="1" dirty="0"/>
                    </a:p>
                  </a:txBody>
                  <a:tcPr anchor="b"/>
                </a:tc>
                <a:tc vMerge="1">
                  <a:txBody>
                    <a:bodyPr/>
                    <a:lstStyle/>
                    <a:p>
                      <a:pPr algn="ctr"/>
                      <a:endParaRPr lang="en-US" sz="1400" i="1" dirty="0"/>
                    </a:p>
                  </a:txBody>
                  <a:tcPr anchor="b"/>
                </a:tc>
                <a:extLst>
                  <a:ext uri="{0D108BD9-81ED-4DB2-BD59-A6C34878D82A}">
                    <a16:rowId xmlns:a16="http://schemas.microsoft.com/office/drawing/2014/main" val="10001"/>
                  </a:ext>
                </a:extLst>
              </a:tr>
              <a:tr h="155575">
                <a:tc>
                  <a:txBody>
                    <a:bodyPr/>
                    <a:lstStyle/>
                    <a:p>
                      <a:r>
                        <a:rPr lang="en-US" sz="1400" dirty="0"/>
                        <a:t>Baltimore</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1,675</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400</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985</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1,630</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1,160</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2,800</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18</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7,650</a:t>
                      </a:r>
                    </a:p>
                  </a:txBody>
                  <a:tcP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155575">
                <a:tc>
                  <a:txBody>
                    <a:bodyPr/>
                    <a:lstStyle/>
                    <a:p>
                      <a:r>
                        <a:rPr lang="en-US" sz="1400" dirty="0"/>
                        <a:t>Cheyenne</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1,460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1,940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970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495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24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3,500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155575">
                <a:tc>
                  <a:txBody>
                    <a:bodyPr/>
                    <a:lstStyle/>
                    <a:p>
                      <a:r>
                        <a:rPr lang="en-US" sz="1400" dirty="0"/>
                        <a:t>Salt Lake City</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1,925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2,400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1,450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500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950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800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27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5,000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155575">
                <a:tc>
                  <a:txBody>
                    <a:bodyPr/>
                    <a:lstStyle/>
                    <a:p>
                      <a:r>
                        <a:rPr lang="en-US" sz="1400" dirty="0"/>
                        <a:t>Memphis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380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1,355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543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1,045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665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2,321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22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4,100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155575">
                <a:tc>
                  <a:txBody>
                    <a:bodyPr/>
                    <a:lstStyle/>
                    <a:p>
                      <a:r>
                        <a:rPr lang="en-US" sz="1400" dirty="0"/>
                        <a:t>Wichita</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922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1,646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700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508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311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a:r>
                        <a:rPr lang="en-US" sz="1400" dirty="0"/>
                        <a:t>1,797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31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400" dirty="0"/>
                        <a:t>2,200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155575">
                <a:tc>
                  <a:txBody>
                    <a:bodyPr/>
                    <a:lstStyle/>
                    <a:p>
                      <a:r>
                        <a:rPr lang="en-US" sz="1400" dirty="0"/>
                        <a:t>Monthly demand (thousand units) </a:t>
                      </a:r>
                      <a:r>
                        <a:rPr lang="en-US" sz="1400" i="1" dirty="0">
                          <a:latin typeface="Times New Roman"/>
                          <a:cs typeface="Times New Roman"/>
                        </a:rPr>
                        <a:t>D</a:t>
                      </a:r>
                      <a:r>
                        <a:rPr lang="en-US" sz="1400" i="1" baseline="-25000" dirty="0">
                          <a:latin typeface="Times New Roman"/>
                          <a:cs typeface="Times New Roman"/>
                        </a:rPr>
                        <a:t>j</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10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8</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14</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6</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7</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pPr algn="r"/>
                      <a:r>
                        <a:rPr lang="en-US" sz="1400" dirty="0"/>
                        <a:t>11</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sz="1400"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tc>
                  <a:txBody>
                    <a:bodyPr/>
                    <a:lstStyle/>
                    <a:p>
                      <a:endParaRPr lang="en-US" sz="1400"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 name="TextBox 4"/>
          <p:cNvSpPr txBox="1"/>
          <p:nvPr/>
        </p:nvSpPr>
        <p:spPr>
          <a:xfrm>
            <a:off x="7784850" y="5759549"/>
            <a:ext cx="923237" cy="307777"/>
          </a:xfrm>
          <a:prstGeom prst="rect">
            <a:avLst/>
          </a:prstGeom>
          <a:noFill/>
        </p:spPr>
        <p:txBody>
          <a:bodyPr wrap="none" rtlCol="0">
            <a:spAutoFit/>
          </a:bodyPr>
          <a:lstStyle/>
          <a:p>
            <a:r>
              <a:rPr lang="en-US" sz="1400" dirty="0"/>
              <a:t>TABLE 5-2</a:t>
            </a:r>
          </a:p>
        </p:txBody>
      </p:sp>
    </p:spTree>
    <p:extLst>
      <p:ext uri="{BB962C8B-B14F-4D97-AF65-F5344CB8AC3E}">
        <p14:creationId xmlns:p14="http://schemas.microsoft.com/office/powerpoint/2010/main" val="4185274612"/>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Optimization Models</a:t>
            </a:r>
          </a:p>
        </p:txBody>
      </p:sp>
      <p:sp>
        <p:nvSpPr>
          <p:cNvPr id="3" name="Content Placeholder 2"/>
          <p:cNvSpPr>
            <a:spLocks noGrp="1"/>
          </p:cNvSpPr>
          <p:nvPr>
            <p:ph idx="1"/>
          </p:nvPr>
        </p:nvSpPr>
        <p:spPr>
          <a:xfrm>
            <a:off x="457200" y="1397001"/>
            <a:ext cx="8229600" cy="685800"/>
          </a:xfrm>
        </p:spPr>
        <p:txBody>
          <a:bodyPr/>
          <a:lstStyle/>
          <a:p>
            <a:r>
              <a:rPr lang="en-US" dirty="0"/>
              <a:t>Allocating demand to production facilities</a:t>
            </a:r>
          </a:p>
        </p:txBody>
      </p:sp>
      <p:grpSp>
        <p:nvGrpSpPr>
          <p:cNvPr id="19" name="Group 18"/>
          <p:cNvGrpSpPr/>
          <p:nvPr/>
        </p:nvGrpSpPr>
        <p:grpSpPr>
          <a:xfrm>
            <a:off x="990600" y="2223498"/>
            <a:ext cx="7048501" cy="1619367"/>
            <a:chOff x="736600" y="2190112"/>
            <a:chExt cx="7048501" cy="1619367"/>
          </a:xfrm>
        </p:grpSpPr>
        <p:sp>
          <p:nvSpPr>
            <p:cNvPr id="5" name="TextBox 4"/>
            <p:cNvSpPr txBox="1"/>
            <p:nvPr/>
          </p:nvSpPr>
          <p:spPr>
            <a:xfrm>
              <a:off x="990600" y="2190112"/>
              <a:ext cx="2705100" cy="307777"/>
            </a:xfrm>
            <a:prstGeom prst="rect">
              <a:avLst/>
            </a:prstGeom>
            <a:noFill/>
          </p:spPr>
          <p:txBody>
            <a:bodyPr wrap="square" rtlCol="0">
              <a:spAutoFit/>
            </a:bodyPr>
            <a:lstStyle/>
            <a:p>
              <a:pPr marL="266700" indent="-266700"/>
              <a:r>
                <a:rPr lang="en-US" sz="1400" dirty="0"/>
                <a:t>=	number of factory locations</a:t>
              </a:r>
            </a:p>
          </p:txBody>
        </p:sp>
        <p:graphicFrame>
          <p:nvGraphicFramePr>
            <p:cNvPr id="6" name="Object 5"/>
            <p:cNvGraphicFramePr>
              <a:graphicFrameLocks noChangeAspect="1"/>
            </p:cNvGraphicFramePr>
            <p:nvPr/>
          </p:nvGraphicFramePr>
          <p:xfrm>
            <a:off x="736600" y="2272779"/>
            <a:ext cx="279400" cy="1536700"/>
          </p:xfrm>
          <a:graphic>
            <a:graphicData uri="http://schemas.openxmlformats.org/presentationml/2006/ole">
              <mc:AlternateContent xmlns:mc="http://schemas.openxmlformats.org/markup-compatibility/2006">
                <mc:Choice xmlns:v="urn:schemas-microsoft-com:vml" Requires="v">
                  <p:oleObj spid="_x0000_s22743" name="Equation" r:id="rId3" imgW="279400" imgH="1536700" progId="Equation.3">
                    <p:embed/>
                  </p:oleObj>
                </mc:Choice>
                <mc:Fallback>
                  <p:oleObj name="Equation" r:id="rId3" imgW="279400" imgH="1536700" progId="Equation.3">
                    <p:embed/>
                    <p:pic>
                      <p:nvPicPr>
                        <p:cNvPr id="0" name=""/>
                        <p:cNvPicPr/>
                        <p:nvPr/>
                      </p:nvPicPr>
                      <p:blipFill>
                        <a:blip r:embed="rId4"/>
                        <a:stretch>
                          <a:fillRect/>
                        </a:stretch>
                      </p:blipFill>
                      <p:spPr>
                        <a:xfrm>
                          <a:off x="736600" y="2272779"/>
                          <a:ext cx="279400" cy="1536700"/>
                        </a:xfrm>
                        <a:prstGeom prst="rect">
                          <a:avLst/>
                        </a:prstGeom>
                      </p:spPr>
                    </p:pic>
                  </p:oleObj>
                </mc:Fallback>
              </mc:AlternateContent>
            </a:graphicData>
          </a:graphic>
        </p:graphicFrame>
        <p:sp>
          <p:nvSpPr>
            <p:cNvPr id="7" name="TextBox 6"/>
            <p:cNvSpPr txBox="1"/>
            <p:nvPr/>
          </p:nvSpPr>
          <p:spPr>
            <a:xfrm>
              <a:off x="990600" y="2494370"/>
              <a:ext cx="3911600" cy="307777"/>
            </a:xfrm>
            <a:prstGeom prst="rect">
              <a:avLst/>
            </a:prstGeom>
            <a:noFill/>
          </p:spPr>
          <p:txBody>
            <a:bodyPr wrap="square" rtlCol="0">
              <a:spAutoFit/>
            </a:bodyPr>
            <a:lstStyle/>
            <a:p>
              <a:pPr marL="266700" indent="-266700"/>
              <a:r>
                <a:rPr lang="en-US" sz="1400" dirty="0"/>
                <a:t>=	number of markets or demand points</a:t>
              </a:r>
            </a:p>
          </p:txBody>
        </p:sp>
        <p:sp>
          <p:nvSpPr>
            <p:cNvPr id="8" name="TextBox 7"/>
            <p:cNvSpPr txBox="1"/>
            <p:nvPr/>
          </p:nvSpPr>
          <p:spPr>
            <a:xfrm>
              <a:off x="990600" y="2778004"/>
              <a:ext cx="3467100" cy="307777"/>
            </a:xfrm>
            <a:prstGeom prst="rect">
              <a:avLst/>
            </a:prstGeom>
            <a:noFill/>
          </p:spPr>
          <p:txBody>
            <a:bodyPr wrap="square" rtlCol="0">
              <a:spAutoFit/>
            </a:bodyPr>
            <a:lstStyle/>
            <a:p>
              <a:pPr marL="266700" indent="-266700"/>
              <a:r>
                <a:rPr lang="en-US" sz="1400" dirty="0"/>
                <a:t>=	annual demand from market</a:t>
              </a:r>
              <a:r>
                <a:rPr lang="en-US" sz="1400" dirty="0">
                  <a:latin typeface="Times New Roman"/>
                  <a:cs typeface="Times New Roman"/>
                </a:rPr>
                <a:t> </a:t>
              </a:r>
              <a:r>
                <a:rPr lang="en-US" sz="1400" i="1" dirty="0">
                  <a:latin typeface="Times New Roman"/>
                  <a:cs typeface="Times New Roman"/>
                </a:rPr>
                <a:t>j</a:t>
              </a:r>
              <a:endParaRPr lang="en-US" sz="1400" dirty="0"/>
            </a:p>
          </p:txBody>
        </p:sp>
        <p:sp>
          <p:nvSpPr>
            <p:cNvPr id="9" name="TextBox 8"/>
            <p:cNvSpPr txBox="1"/>
            <p:nvPr/>
          </p:nvSpPr>
          <p:spPr>
            <a:xfrm>
              <a:off x="990600" y="3129272"/>
              <a:ext cx="3517900" cy="307777"/>
            </a:xfrm>
            <a:prstGeom prst="rect">
              <a:avLst/>
            </a:prstGeom>
            <a:noFill/>
          </p:spPr>
          <p:txBody>
            <a:bodyPr wrap="square" rtlCol="0">
              <a:spAutoFit/>
            </a:bodyPr>
            <a:lstStyle/>
            <a:p>
              <a:pPr marL="266700" indent="-266700"/>
              <a:r>
                <a:rPr lang="en-US" sz="1400" dirty="0"/>
                <a:t>=	capacity of factory </a:t>
              </a:r>
              <a:r>
                <a:rPr lang="en-US" sz="1400" i="1" dirty="0">
                  <a:latin typeface="Times New Roman"/>
                  <a:cs typeface="Times New Roman"/>
                </a:rPr>
                <a:t>i</a:t>
              </a:r>
              <a:endParaRPr lang="en-US" sz="1400" dirty="0"/>
            </a:p>
          </p:txBody>
        </p:sp>
        <p:sp>
          <p:nvSpPr>
            <p:cNvPr id="11" name="TextBox 10"/>
            <p:cNvSpPr txBox="1"/>
            <p:nvPr/>
          </p:nvSpPr>
          <p:spPr>
            <a:xfrm>
              <a:off x="990600" y="3480873"/>
              <a:ext cx="5613400" cy="307777"/>
            </a:xfrm>
            <a:prstGeom prst="rect">
              <a:avLst/>
            </a:prstGeom>
            <a:noFill/>
          </p:spPr>
          <p:txBody>
            <a:bodyPr wrap="square" rtlCol="0">
              <a:spAutoFit/>
            </a:bodyPr>
            <a:lstStyle/>
            <a:p>
              <a:pPr marL="266700" indent="-266700"/>
              <a:r>
                <a:rPr lang="en-US" sz="1400" dirty="0"/>
                <a:t>=	cost of producing and shipping one unit from factory </a:t>
              </a:r>
              <a:r>
                <a:rPr lang="en-US" sz="1400" i="1" dirty="0">
                  <a:latin typeface="Times New Roman"/>
                  <a:cs typeface="Times New Roman"/>
                </a:rPr>
                <a:t>i</a:t>
              </a:r>
              <a:r>
                <a:rPr lang="en-US" sz="1400" i="1" dirty="0"/>
                <a:t> </a:t>
              </a:r>
              <a:r>
                <a:rPr lang="en-US" sz="1400" dirty="0"/>
                <a:t>to market </a:t>
              </a:r>
              <a:r>
                <a:rPr lang="en-US" sz="1400" i="1" dirty="0">
                  <a:latin typeface="Times New Roman"/>
                  <a:cs typeface="Times New Roman"/>
                </a:rPr>
                <a:t>j</a:t>
              </a:r>
              <a:endParaRPr lang="en-US" sz="1400" dirty="0"/>
            </a:p>
          </p:txBody>
        </p:sp>
        <p:sp>
          <p:nvSpPr>
            <p:cNvPr id="14" name="TextBox 13"/>
            <p:cNvSpPr txBox="1"/>
            <p:nvPr/>
          </p:nvSpPr>
          <p:spPr>
            <a:xfrm>
              <a:off x="5239309" y="2540537"/>
              <a:ext cx="2545792" cy="523220"/>
            </a:xfrm>
            <a:prstGeom prst="rect">
              <a:avLst/>
            </a:prstGeom>
            <a:noFill/>
          </p:spPr>
          <p:txBody>
            <a:bodyPr wrap="square" rtlCol="0">
              <a:spAutoFit/>
            </a:bodyPr>
            <a:lstStyle/>
            <a:p>
              <a:pPr marL="444500" indent="-444500"/>
              <a:r>
                <a:rPr lang="en-US" sz="1400" i="1" dirty="0">
                  <a:latin typeface="Times New Roman"/>
                  <a:cs typeface="Times New Roman"/>
                </a:rPr>
                <a:t>x</a:t>
              </a:r>
              <a:r>
                <a:rPr lang="en-US" sz="1400" i="1" baseline="-25000" dirty="0">
                  <a:latin typeface="Times New Roman"/>
                  <a:cs typeface="Times New Roman"/>
                </a:rPr>
                <a:t>ij</a:t>
              </a:r>
              <a:r>
                <a:rPr lang="en-US" sz="1400" dirty="0"/>
                <a:t>  =	quantity shipped from factory </a:t>
              </a:r>
              <a:r>
                <a:rPr lang="en-US" sz="1400" i="1" dirty="0">
                  <a:latin typeface="Times New Roman"/>
                  <a:cs typeface="Times New Roman"/>
                </a:rPr>
                <a:t>i</a:t>
              </a:r>
              <a:r>
                <a:rPr lang="en-US" sz="1400" i="1" dirty="0"/>
                <a:t> </a:t>
              </a:r>
              <a:r>
                <a:rPr lang="en-US" sz="1400" dirty="0"/>
                <a:t>to market </a:t>
              </a:r>
              <a:r>
                <a:rPr lang="en-US" sz="1400" i="1" dirty="0">
                  <a:latin typeface="Times New Roman"/>
                  <a:cs typeface="Times New Roman"/>
                </a:rPr>
                <a:t>j</a:t>
              </a:r>
              <a:endParaRPr lang="en-US" sz="1400" dirty="0">
                <a:latin typeface="Times New Roman"/>
                <a:cs typeface="Times New Roman"/>
              </a:endParaRPr>
            </a:p>
          </p:txBody>
        </p:sp>
      </p:grpSp>
      <p:grpSp>
        <p:nvGrpSpPr>
          <p:cNvPr id="20" name="Group 19"/>
          <p:cNvGrpSpPr/>
          <p:nvPr/>
        </p:nvGrpSpPr>
        <p:grpSpPr>
          <a:xfrm>
            <a:off x="1143000" y="4204732"/>
            <a:ext cx="6089650" cy="1599168"/>
            <a:chOff x="1409700" y="4255532"/>
            <a:chExt cx="6089650" cy="1599168"/>
          </a:xfrm>
        </p:grpSpPr>
        <p:graphicFrame>
          <p:nvGraphicFramePr>
            <p:cNvPr id="16" name="Object 15"/>
            <p:cNvGraphicFramePr>
              <a:graphicFrameLocks noChangeAspect="1"/>
            </p:cNvGraphicFramePr>
            <p:nvPr/>
          </p:nvGraphicFramePr>
          <p:xfrm>
            <a:off x="1409700" y="4255532"/>
            <a:ext cx="1752600" cy="914400"/>
          </p:xfrm>
          <a:graphic>
            <a:graphicData uri="http://schemas.openxmlformats.org/presentationml/2006/ole">
              <mc:AlternateContent xmlns:mc="http://schemas.openxmlformats.org/markup-compatibility/2006">
                <mc:Choice xmlns:v="urn:schemas-microsoft-com:vml" Requires="v">
                  <p:oleObj spid="_x0000_s22744" name="Equation" r:id="rId5" imgW="1752600" imgH="914400" progId="Equation.3">
                    <p:embed/>
                  </p:oleObj>
                </mc:Choice>
                <mc:Fallback>
                  <p:oleObj name="Equation" r:id="rId5" imgW="1752600" imgH="914400" progId="Equation.3">
                    <p:embed/>
                    <p:pic>
                      <p:nvPicPr>
                        <p:cNvPr id="0" name=""/>
                        <p:cNvPicPr/>
                        <p:nvPr/>
                      </p:nvPicPr>
                      <p:blipFill>
                        <a:blip r:embed="rId6"/>
                        <a:stretch>
                          <a:fillRect/>
                        </a:stretch>
                      </p:blipFill>
                      <p:spPr>
                        <a:xfrm>
                          <a:off x="1409700" y="4255532"/>
                          <a:ext cx="1752600" cy="914400"/>
                        </a:xfrm>
                        <a:prstGeom prst="rect">
                          <a:avLst/>
                        </a:prstGeom>
                      </p:spPr>
                    </p:pic>
                  </p:oleObj>
                </mc:Fallback>
              </mc:AlternateContent>
            </a:graphicData>
          </a:graphic>
        </p:graphicFrame>
        <p:sp>
          <p:nvSpPr>
            <p:cNvPr id="17" name="TextBox 16"/>
            <p:cNvSpPr txBox="1"/>
            <p:nvPr/>
          </p:nvSpPr>
          <p:spPr>
            <a:xfrm>
              <a:off x="3810000" y="4255532"/>
              <a:ext cx="1172692" cy="369332"/>
            </a:xfrm>
            <a:prstGeom prst="rect">
              <a:avLst/>
            </a:prstGeom>
            <a:noFill/>
          </p:spPr>
          <p:txBody>
            <a:bodyPr wrap="none" rtlCol="0">
              <a:spAutoFit/>
            </a:bodyPr>
            <a:lstStyle/>
            <a:p>
              <a:r>
                <a:rPr lang="en-US" dirty="0"/>
                <a:t>subject to</a:t>
              </a:r>
            </a:p>
          </p:txBody>
        </p:sp>
        <p:graphicFrame>
          <p:nvGraphicFramePr>
            <p:cNvPr id="18" name="Object 17"/>
            <p:cNvGraphicFramePr>
              <a:graphicFrameLocks noChangeAspect="1"/>
            </p:cNvGraphicFramePr>
            <p:nvPr/>
          </p:nvGraphicFramePr>
          <p:xfrm>
            <a:off x="5937250" y="4902200"/>
            <a:ext cx="1562100" cy="952500"/>
          </p:xfrm>
          <a:graphic>
            <a:graphicData uri="http://schemas.openxmlformats.org/presentationml/2006/ole">
              <mc:AlternateContent xmlns:mc="http://schemas.openxmlformats.org/markup-compatibility/2006">
                <mc:Choice xmlns:v="urn:schemas-microsoft-com:vml" Requires="v">
                  <p:oleObj spid="_x0000_s22745" name="Equation" r:id="rId7" imgW="1562100" imgH="952500" progId="Equation.3">
                    <p:embed/>
                  </p:oleObj>
                </mc:Choice>
                <mc:Fallback>
                  <p:oleObj name="Equation" r:id="rId7" imgW="1562100" imgH="952500" progId="Equation.3">
                    <p:embed/>
                    <p:pic>
                      <p:nvPicPr>
                        <p:cNvPr id="0" name=""/>
                        <p:cNvPicPr/>
                        <p:nvPr/>
                      </p:nvPicPr>
                      <p:blipFill>
                        <a:blip r:embed="rId8"/>
                        <a:stretch>
                          <a:fillRect/>
                        </a:stretch>
                      </p:blipFill>
                      <p:spPr>
                        <a:xfrm>
                          <a:off x="5937250" y="4902200"/>
                          <a:ext cx="1562100" cy="952500"/>
                        </a:xfrm>
                        <a:prstGeom prst="rect">
                          <a:avLst/>
                        </a:prstGeom>
                      </p:spPr>
                    </p:pic>
                  </p:oleObj>
                </mc:Fallback>
              </mc:AlternateContent>
            </a:graphicData>
          </a:graphic>
        </p:graphicFrame>
      </p:grpSp>
    </p:spTree>
    <p:extLst>
      <p:ext uri="{BB962C8B-B14F-4D97-AF65-F5344CB8AC3E}">
        <p14:creationId xmlns:p14="http://schemas.microsoft.com/office/powerpoint/2010/main" val="824438198"/>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1000"/>
                                        <p:tgtEl>
                                          <p:spTgt spid="19"/>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965"/>
            <a:ext cx="2984500" cy="2671762"/>
          </a:xfrm>
        </p:spPr>
        <p:txBody>
          <a:bodyPr anchor="t" anchorCtr="0">
            <a:normAutofit fontScale="90000"/>
          </a:bodyPr>
          <a:lstStyle/>
          <a:p>
            <a:pPr algn="l"/>
            <a:r>
              <a:rPr lang="en-US" dirty="0"/>
              <a:t>Financial Data for Amazon and Nordstrom</a:t>
            </a:r>
          </a:p>
        </p:txBody>
      </p:sp>
      <p:pic>
        <p:nvPicPr>
          <p:cNvPr id="4" name="Picture 3"/>
          <p:cNvPicPr>
            <a:picLocks noChangeAspect="1"/>
          </p:cNvPicPr>
          <p:nvPr/>
        </p:nvPicPr>
        <p:blipFill>
          <a:blip r:embed="rId2"/>
          <a:stretch>
            <a:fillRect/>
          </a:stretch>
        </p:blipFill>
        <p:spPr>
          <a:xfrm>
            <a:off x="2971800" y="76200"/>
            <a:ext cx="4940300" cy="6413500"/>
          </a:xfrm>
          <a:prstGeom prst="rect">
            <a:avLst/>
          </a:prstGeom>
        </p:spPr>
      </p:pic>
    </p:spTree>
    <p:extLst>
      <p:ext uri="{BB962C8B-B14F-4D97-AF65-F5344CB8AC3E}">
        <p14:creationId xmlns:p14="http://schemas.microsoft.com/office/powerpoint/2010/main" val="4251044381"/>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Optimization Models</a:t>
            </a:r>
          </a:p>
        </p:txBody>
      </p:sp>
      <p:sp>
        <p:nvSpPr>
          <p:cNvPr id="3" name="Content Placeholder 2"/>
          <p:cNvSpPr>
            <a:spLocks noGrp="1"/>
          </p:cNvSpPr>
          <p:nvPr>
            <p:ph idx="1"/>
          </p:nvPr>
        </p:nvSpPr>
        <p:spPr>
          <a:xfrm>
            <a:off x="457200" y="1600201"/>
            <a:ext cx="8229600" cy="685800"/>
          </a:xfrm>
        </p:spPr>
        <p:txBody>
          <a:bodyPr/>
          <a:lstStyle/>
          <a:p>
            <a:r>
              <a:rPr lang="en-US" dirty="0"/>
              <a:t>Optimal demand allocation</a:t>
            </a:r>
          </a:p>
        </p:txBody>
      </p:sp>
      <p:graphicFrame>
        <p:nvGraphicFramePr>
          <p:cNvPr id="4" name="Table 3"/>
          <p:cNvGraphicFramePr>
            <a:graphicFrameLocks noGrp="1"/>
          </p:cNvGraphicFramePr>
          <p:nvPr/>
        </p:nvGraphicFramePr>
        <p:xfrm>
          <a:off x="876300" y="2592924"/>
          <a:ext cx="7531104" cy="2225040"/>
        </p:xfrm>
        <a:graphic>
          <a:graphicData uri="http://schemas.openxmlformats.org/drawingml/2006/table">
            <a:tbl>
              <a:tblPr firstRow="1" bandRow="1">
                <a:tableStyleId>{5940675A-B579-460E-94D1-54222C63F5DA}</a:tableStyleId>
              </a:tblPr>
              <a:tblGrid>
                <a:gridCol w="1282700">
                  <a:extLst>
                    <a:ext uri="{9D8B030D-6E8A-4147-A177-3AD203B41FA5}">
                      <a16:colId xmlns:a16="http://schemas.microsoft.com/office/drawing/2014/main" val="20000"/>
                    </a:ext>
                  </a:extLst>
                </a:gridCol>
                <a:gridCol w="10033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977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gridCol w="836616">
                  <a:extLst>
                    <a:ext uri="{9D8B030D-6E8A-4147-A177-3AD203B41FA5}">
                      <a16:colId xmlns:a16="http://schemas.microsoft.com/office/drawing/2014/main" val="20006"/>
                    </a:ext>
                  </a:extLst>
                </a:gridCol>
                <a:gridCol w="941388">
                  <a:extLst>
                    <a:ext uri="{9D8B030D-6E8A-4147-A177-3AD203B41FA5}">
                      <a16:colId xmlns:a16="http://schemas.microsoft.com/office/drawing/2014/main" val="20007"/>
                    </a:ext>
                  </a:extLst>
                </a:gridCol>
              </a:tblGrid>
              <a:tr h="370840">
                <a:tc>
                  <a:txBody>
                    <a:bodyPr/>
                    <a:lstStyle/>
                    <a:p>
                      <a:endParaRPr lang="en-US" sz="1400" dirty="0"/>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dirty="0"/>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Atlanta</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Boston</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Chicago</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Denver</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Omaha</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Portland</a:t>
                      </a:r>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400" kern="1200" dirty="0">
                          <a:solidFill>
                            <a:schemeClr val="tx1"/>
                          </a:solidFill>
                          <a:latin typeface="+mn-lt"/>
                          <a:ea typeface="+mn-ea"/>
                          <a:cs typeface="+mn-cs"/>
                        </a:rPr>
                        <a:t>TelecomOne</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1"/>
                          </a:solidFill>
                          <a:latin typeface="+mn-lt"/>
                          <a:ea typeface="+mn-ea"/>
                          <a:cs typeface="+mn-cs"/>
                        </a:rPr>
                        <a:t>Baltimore </a:t>
                      </a:r>
                      <a:endParaRPr lang="en-US" sz="14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8</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2</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1"/>
                          </a:solidFill>
                          <a:latin typeface="+mn-lt"/>
                          <a:ea typeface="+mn-ea"/>
                          <a:cs typeface="+mn-cs"/>
                        </a:rPr>
                        <a:t>Memphis </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12</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1"/>
                          </a:solidFill>
                          <a:latin typeface="+mn-lt"/>
                          <a:ea typeface="+mn-ea"/>
                          <a:cs typeface="+mn-cs"/>
                        </a:rPr>
                        <a:t>Wichita</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HighOptic</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1"/>
                          </a:solidFill>
                          <a:latin typeface="+mn-lt"/>
                          <a:ea typeface="+mn-ea"/>
                          <a:cs typeface="+mn-cs"/>
                        </a:rPr>
                        <a:t>Salt Lake</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11</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1"/>
                          </a:solidFill>
                          <a:latin typeface="+mn-lt"/>
                          <a:ea typeface="+mn-ea"/>
                          <a:cs typeface="+mn-cs"/>
                        </a:rPr>
                        <a:t>Cheyenne</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6</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7</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TextBox 4"/>
          <p:cNvSpPr txBox="1"/>
          <p:nvPr/>
        </p:nvSpPr>
        <p:spPr>
          <a:xfrm>
            <a:off x="7484167" y="5061049"/>
            <a:ext cx="923237" cy="307777"/>
          </a:xfrm>
          <a:prstGeom prst="rect">
            <a:avLst/>
          </a:prstGeom>
          <a:noFill/>
        </p:spPr>
        <p:txBody>
          <a:bodyPr wrap="none" rtlCol="0">
            <a:spAutoFit/>
          </a:bodyPr>
          <a:lstStyle/>
          <a:p>
            <a:r>
              <a:rPr lang="en-US" sz="1400" dirty="0"/>
              <a:t>TABLE 5-3</a:t>
            </a:r>
          </a:p>
        </p:txBody>
      </p:sp>
    </p:spTree>
    <p:extLst>
      <p:ext uri="{BB962C8B-B14F-4D97-AF65-F5344CB8AC3E}">
        <p14:creationId xmlns:p14="http://schemas.microsoft.com/office/powerpoint/2010/main" val="25820306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sp>
        <p:nvSpPr>
          <p:cNvPr id="3" name="Content Placeholder 2"/>
          <p:cNvSpPr>
            <a:spLocks noGrp="1"/>
          </p:cNvSpPr>
          <p:nvPr>
            <p:ph idx="1"/>
          </p:nvPr>
        </p:nvSpPr>
        <p:spPr>
          <a:xfrm>
            <a:off x="457200" y="1600201"/>
            <a:ext cx="8229600" cy="1282700"/>
          </a:xfrm>
        </p:spPr>
        <p:txBody>
          <a:bodyPr/>
          <a:lstStyle/>
          <a:p>
            <a:r>
              <a:rPr lang="en-US" dirty="0"/>
              <a:t>Merge the companies</a:t>
            </a:r>
          </a:p>
          <a:p>
            <a:r>
              <a:rPr lang="en-US" dirty="0"/>
              <a:t>Solve using location-specific costs</a:t>
            </a:r>
          </a:p>
        </p:txBody>
      </p:sp>
      <p:sp>
        <p:nvSpPr>
          <p:cNvPr id="15" name="TextBox 14"/>
          <p:cNvSpPr txBox="1"/>
          <p:nvPr/>
        </p:nvSpPr>
        <p:spPr>
          <a:xfrm>
            <a:off x="2077567" y="3186120"/>
            <a:ext cx="4997945" cy="646331"/>
          </a:xfrm>
          <a:prstGeom prst="rect">
            <a:avLst/>
          </a:prstGeom>
          <a:noFill/>
        </p:spPr>
        <p:txBody>
          <a:bodyPr wrap="none" rtlCol="0">
            <a:spAutoFit/>
          </a:bodyPr>
          <a:lstStyle/>
          <a:p>
            <a:pPr marL="533400" indent="-533400">
              <a:tabLst>
                <a:tab pos="266700" algn="l"/>
              </a:tabLst>
            </a:pPr>
            <a:r>
              <a:rPr lang="en-US" i="1" dirty="0">
                <a:latin typeface="Times New Roman"/>
                <a:cs typeface="Times New Roman"/>
              </a:rPr>
              <a:t>y</a:t>
            </a:r>
            <a:r>
              <a:rPr lang="en-US" i="1" baseline="-25000" dirty="0">
                <a:latin typeface="Times New Roman"/>
                <a:cs typeface="Times New Roman"/>
              </a:rPr>
              <a:t>i</a:t>
            </a:r>
            <a:r>
              <a:rPr lang="en-US" dirty="0"/>
              <a:t>	=	1 if factory </a:t>
            </a:r>
            <a:r>
              <a:rPr lang="en-US" i="1" dirty="0">
                <a:latin typeface="Times New Roman"/>
                <a:cs typeface="Times New Roman"/>
              </a:rPr>
              <a:t>i</a:t>
            </a:r>
            <a:r>
              <a:rPr lang="en-US" i="1" dirty="0"/>
              <a:t> </a:t>
            </a:r>
            <a:r>
              <a:rPr lang="en-US" dirty="0"/>
              <a:t>is open, 0 otherwise</a:t>
            </a:r>
          </a:p>
          <a:p>
            <a:pPr marL="533400" indent="-533400">
              <a:tabLst>
                <a:tab pos="266700" algn="l"/>
              </a:tabLst>
            </a:pPr>
            <a:r>
              <a:rPr lang="en-US" i="1" dirty="0">
                <a:latin typeface="Times New Roman"/>
                <a:cs typeface="Times New Roman"/>
              </a:rPr>
              <a:t>x</a:t>
            </a:r>
            <a:r>
              <a:rPr lang="en-US" i="1" baseline="-25000" dirty="0">
                <a:latin typeface="Times New Roman"/>
                <a:cs typeface="Times New Roman"/>
              </a:rPr>
              <a:t>ij</a:t>
            </a:r>
            <a:r>
              <a:rPr lang="en-US" dirty="0">
                <a:latin typeface="Times New Roman"/>
                <a:cs typeface="Times New Roman"/>
              </a:rPr>
              <a:t>	</a:t>
            </a:r>
            <a:r>
              <a:rPr lang="en-US" dirty="0"/>
              <a:t>=	quantity shipped from factory </a:t>
            </a:r>
            <a:r>
              <a:rPr lang="en-US" i="1" dirty="0">
                <a:latin typeface="Times New Roman"/>
                <a:cs typeface="Times New Roman"/>
              </a:rPr>
              <a:t>i</a:t>
            </a:r>
            <a:r>
              <a:rPr lang="en-US" i="1" dirty="0"/>
              <a:t> </a:t>
            </a:r>
            <a:r>
              <a:rPr lang="en-US" dirty="0"/>
              <a:t>to market </a:t>
            </a:r>
            <a:r>
              <a:rPr lang="en-US" i="1" dirty="0">
                <a:latin typeface="Times New Roman"/>
                <a:cs typeface="Times New Roman"/>
              </a:rPr>
              <a:t>j</a:t>
            </a:r>
            <a:endParaRPr lang="en-US" dirty="0">
              <a:latin typeface="Times New Roman"/>
              <a:cs typeface="Times New Roman"/>
            </a:endParaRPr>
          </a:p>
        </p:txBody>
      </p:sp>
      <p:graphicFrame>
        <p:nvGraphicFramePr>
          <p:cNvPr id="16" name="Object 15"/>
          <p:cNvGraphicFramePr>
            <a:graphicFrameLocks noChangeAspect="1"/>
          </p:cNvGraphicFramePr>
          <p:nvPr/>
        </p:nvGraphicFramePr>
        <p:xfrm>
          <a:off x="3067050" y="4025900"/>
          <a:ext cx="2997200" cy="914400"/>
        </p:xfrm>
        <a:graphic>
          <a:graphicData uri="http://schemas.openxmlformats.org/presentationml/2006/ole">
            <mc:AlternateContent xmlns:mc="http://schemas.openxmlformats.org/markup-compatibility/2006">
              <mc:Choice xmlns:v="urn:schemas-microsoft-com:vml" Requires="v">
                <p:oleObj spid="_x0000_s23624" name="Equation" r:id="rId3" imgW="2997200" imgH="914400" progId="Equation.3">
                  <p:embed/>
                </p:oleObj>
              </mc:Choice>
              <mc:Fallback>
                <p:oleObj name="Equation" r:id="rId3" imgW="2997200" imgH="914400" progId="Equation.3">
                  <p:embed/>
                  <p:pic>
                    <p:nvPicPr>
                      <p:cNvPr id="0" name=""/>
                      <p:cNvPicPr/>
                      <p:nvPr/>
                    </p:nvPicPr>
                    <p:blipFill>
                      <a:blip r:embed="rId4"/>
                      <a:stretch>
                        <a:fillRect/>
                      </a:stretch>
                    </p:blipFill>
                    <p:spPr>
                      <a:xfrm>
                        <a:off x="3067050" y="4025900"/>
                        <a:ext cx="2997200" cy="914400"/>
                      </a:xfrm>
                      <a:prstGeom prst="rect">
                        <a:avLst/>
                      </a:prstGeom>
                    </p:spPr>
                  </p:pic>
                </p:oleObj>
              </mc:Fallback>
            </mc:AlternateContent>
          </a:graphicData>
        </a:graphic>
      </p:graphicFrame>
    </p:spTree>
    <p:extLst>
      <p:ext uri="{BB962C8B-B14F-4D97-AF65-F5344CB8AC3E}">
        <p14:creationId xmlns:p14="http://schemas.microsoft.com/office/powerpoint/2010/main" val="1391580701"/>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strips(downRight)">
                                      <p:cBhvr>
                                        <p:cTn id="7" dur="1000"/>
                                        <p:tgtEl>
                                          <p:spTgt spid="15"/>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strips(downRight)">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sp>
        <p:nvSpPr>
          <p:cNvPr id="3" name="TextBox 2"/>
          <p:cNvSpPr txBox="1"/>
          <p:nvPr/>
        </p:nvSpPr>
        <p:spPr>
          <a:xfrm>
            <a:off x="7239376" y="6012060"/>
            <a:ext cx="1002924" cy="307777"/>
          </a:xfrm>
          <a:prstGeom prst="rect">
            <a:avLst/>
          </a:prstGeom>
          <a:solidFill>
            <a:schemeClr val="bg1"/>
          </a:solidFill>
        </p:spPr>
        <p:txBody>
          <a:bodyPr wrap="none" rtlCol="0">
            <a:spAutoFit/>
          </a:bodyPr>
          <a:lstStyle/>
          <a:p>
            <a:r>
              <a:rPr lang="en-US" sz="1400" dirty="0"/>
              <a:t>FIGURE 5-9</a:t>
            </a:r>
          </a:p>
        </p:txBody>
      </p:sp>
      <p:pic>
        <p:nvPicPr>
          <p:cNvPr id="5" name="Picture 4"/>
          <p:cNvPicPr>
            <a:picLocks noChangeAspect="1"/>
          </p:cNvPicPr>
          <p:nvPr/>
        </p:nvPicPr>
        <p:blipFill>
          <a:blip r:embed="rId2"/>
          <a:stretch>
            <a:fillRect/>
          </a:stretch>
        </p:blipFill>
        <p:spPr>
          <a:xfrm>
            <a:off x="786694" y="1689100"/>
            <a:ext cx="7531806" cy="3873500"/>
          </a:xfrm>
          <a:prstGeom prst="rect">
            <a:avLst/>
          </a:prstGeom>
        </p:spPr>
      </p:pic>
    </p:spTree>
    <p:extLst>
      <p:ext uri="{BB962C8B-B14F-4D97-AF65-F5344CB8AC3E}">
        <p14:creationId xmlns:p14="http://schemas.microsoft.com/office/powerpoint/2010/main" val="17984140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20800" y="1168400"/>
            <a:ext cx="6629400" cy="5347472"/>
          </a:xfrm>
          <a:prstGeom prst="rect">
            <a:avLst/>
          </a:prstGeom>
        </p:spPr>
      </p:pic>
      <p:sp>
        <p:nvSpPr>
          <p:cNvPr id="2" name="Title 1"/>
          <p:cNvSpPr>
            <a:spLocks noGrp="1"/>
          </p:cNvSpPr>
          <p:nvPr>
            <p:ph type="title"/>
          </p:nvPr>
        </p:nvSpPr>
        <p:spPr/>
        <p:txBody>
          <a:bodyPr>
            <a:normAutofit fontScale="90000"/>
          </a:bodyPr>
          <a:lstStyle/>
          <a:p>
            <a:r>
              <a:rPr lang="en-US" dirty="0"/>
              <a:t>Capacitated Plant Location Model</a:t>
            </a:r>
          </a:p>
        </p:txBody>
      </p:sp>
    </p:spTree>
    <p:extLst>
      <p:ext uri="{BB962C8B-B14F-4D97-AF65-F5344CB8AC3E}">
        <p14:creationId xmlns:p14="http://schemas.microsoft.com/office/powerpoint/2010/main" val="361567935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5" name="Picture 4"/>
          <p:cNvPicPr>
            <a:picLocks noChangeAspect="1"/>
          </p:cNvPicPr>
          <p:nvPr/>
        </p:nvPicPr>
        <p:blipFill>
          <a:blip r:embed="rId2"/>
          <a:stretch>
            <a:fillRect/>
          </a:stretch>
        </p:blipFill>
        <p:spPr>
          <a:xfrm>
            <a:off x="594654" y="1943100"/>
            <a:ext cx="7950695" cy="1968500"/>
          </a:xfrm>
          <a:prstGeom prst="rect">
            <a:avLst/>
          </a:prstGeom>
        </p:spPr>
      </p:pic>
    </p:spTree>
    <p:extLst>
      <p:ext uri="{BB962C8B-B14F-4D97-AF65-F5344CB8AC3E}">
        <p14:creationId xmlns:p14="http://schemas.microsoft.com/office/powerpoint/2010/main" val="2366469847"/>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3" name="Picture 2"/>
          <p:cNvPicPr>
            <a:picLocks noChangeAspect="1"/>
          </p:cNvPicPr>
          <p:nvPr/>
        </p:nvPicPr>
        <p:blipFill>
          <a:blip r:embed="rId2"/>
          <a:stretch>
            <a:fillRect/>
          </a:stretch>
        </p:blipFill>
        <p:spPr>
          <a:xfrm>
            <a:off x="457200" y="1219200"/>
            <a:ext cx="8270672" cy="4941376"/>
          </a:xfrm>
          <a:prstGeom prst="rect">
            <a:avLst/>
          </a:prstGeom>
        </p:spPr>
      </p:pic>
    </p:spTree>
    <p:extLst>
      <p:ext uri="{BB962C8B-B14F-4D97-AF65-F5344CB8AC3E}">
        <p14:creationId xmlns:p14="http://schemas.microsoft.com/office/powerpoint/2010/main" val="3209076133"/>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Plant Location Model</a:t>
            </a:r>
          </a:p>
        </p:txBody>
      </p:sp>
      <p:pic>
        <p:nvPicPr>
          <p:cNvPr id="3" name="Picture 2"/>
          <p:cNvPicPr>
            <a:picLocks noChangeAspect="1"/>
          </p:cNvPicPr>
          <p:nvPr/>
        </p:nvPicPr>
        <p:blipFill>
          <a:blip r:embed="rId2"/>
          <a:stretch>
            <a:fillRect/>
          </a:stretch>
        </p:blipFill>
        <p:spPr>
          <a:xfrm>
            <a:off x="1485900" y="1417638"/>
            <a:ext cx="6146800" cy="4989180"/>
          </a:xfrm>
          <a:prstGeom prst="rect">
            <a:avLst/>
          </a:prstGeom>
        </p:spPr>
      </p:pic>
    </p:spTree>
    <p:extLst>
      <p:ext uri="{BB962C8B-B14F-4D97-AF65-F5344CB8AC3E}">
        <p14:creationId xmlns:p14="http://schemas.microsoft.com/office/powerpoint/2010/main" val="279620937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Model With </a:t>
            </a:r>
            <a:br>
              <a:rPr lang="en-US" dirty="0"/>
            </a:br>
            <a:r>
              <a:rPr lang="en-US" dirty="0"/>
              <a:t>Single Sourcing</a:t>
            </a:r>
          </a:p>
        </p:txBody>
      </p:sp>
      <p:sp>
        <p:nvSpPr>
          <p:cNvPr id="3" name="Content Placeholder 2"/>
          <p:cNvSpPr>
            <a:spLocks noGrp="1"/>
          </p:cNvSpPr>
          <p:nvPr>
            <p:ph idx="1"/>
          </p:nvPr>
        </p:nvSpPr>
        <p:spPr>
          <a:xfrm>
            <a:off x="457200" y="1600200"/>
            <a:ext cx="8229600" cy="1358899"/>
          </a:xfrm>
        </p:spPr>
        <p:txBody>
          <a:bodyPr>
            <a:normAutofit/>
          </a:bodyPr>
          <a:lstStyle/>
          <a:p>
            <a:r>
              <a:rPr lang="en-US" dirty="0"/>
              <a:t>Market supplied by only one factory</a:t>
            </a:r>
          </a:p>
          <a:p>
            <a:r>
              <a:rPr lang="en-US" dirty="0"/>
              <a:t>Modify decision variables</a:t>
            </a:r>
          </a:p>
        </p:txBody>
      </p:sp>
      <p:grpSp>
        <p:nvGrpSpPr>
          <p:cNvPr id="8" name="Group 7"/>
          <p:cNvGrpSpPr/>
          <p:nvPr/>
        </p:nvGrpSpPr>
        <p:grpSpPr>
          <a:xfrm>
            <a:off x="2077567" y="2792420"/>
            <a:ext cx="5803993" cy="1652580"/>
            <a:chOff x="2077567" y="2792420"/>
            <a:chExt cx="5803993" cy="1652580"/>
          </a:xfrm>
        </p:grpSpPr>
        <p:sp>
          <p:nvSpPr>
            <p:cNvPr id="4" name="TextBox 3"/>
            <p:cNvSpPr txBox="1"/>
            <p:nvPr/>
          </p:nvSpPr>
          <p:spPr>
            <a:xfrm>
              <a:off x="2077567" y="2792420"/>
              <a:ext cx="5803993" cy="646331"/>
            </a:xfrm>
            <a:prstGeom prst="rect">
              <a:avLst/>
            </a:prstGeom>
            <a:noFill/>
          </p:spPr>
          <p:txBody>
            <a:bodyPr wrap="none" rtlCol="0">
              <a:spAutoFit/>
            </a:bodyPr>
            <a:lstStyle/>
            <a:p>
              <a:pPr marL="533400" indent="-533400">
                <a:tabLst>
                  <a:tab pos="266700" algn="l"/>
                </a:tabLst>
              </a:pPr>
              <a:r>
                <a:rPr lang="en-US" i="1" dirty="0">
                  <a:latin typeface="Times New Roman"/>
                  <a:cs typeface="Times New Roman"/>
                </a:rPr>
                <a:t>y</a:t>
              </a:r>
              <a:r>
                <a:rPr lang="en-US" i="1" baseline="-25000" dirty="0">
                  <a:latin typeface="Times New Roman"/>
                  <a:cs typeface="Times New Roman"/>
                </a:rPr>
                <a:t>i</a:t>
              </a:r>
              <a:r>
                <a:rPr lang="en-US" dirty="0"/>
                <a:t>	=	1 if factory </a:t>
              </a:r>
              <a:r>
                <a:rPr lang="en-US" i="1" dirty="0">
                  <a:latin typeface="Times New Roman"/>
                  <a:cs typeface="Times New Roman"/>
                </a:rPr>
                <a:t>i</a:t>
              </a:r>
              <a:r>
                <a:rPr lang="en-US" i="1" dirty="0"/>
                <a:t> </a:t>
              </a:r>
              <a:r>
                <a:rPr lang="en-US" dirty="0"/>
                <a:t>is open, 0 otherwise</a:t>
              </a:r>
            </a:p>
            <a:p>
              <a:pPr marL="533400" indent="-533400">
                <a:tabLst>
                  <a:tab pos="266700" algn="l"/>
                </a:tabLst>
              </a:pPr>
              <a:r>
                <a:rPr lang="en-US" i="1" dirty="0">
                  <a:latin typeface="Times New Roman"/>
                  <a:cs typeface="Times New Roman"/>
                </a:rPr>
                <a:t>x</a:t>
              </a:r>
              <a:r>
                <a:rPr lang="en-US" i="1" baseline="-25000" dirty="0">
                  <a:latin typeface="Times New Roman"/>
                  <a:cs typeface="Times New Roman"/>
                </a:rPr>
                <a:t>ij</a:t>
              </a:r>
              <a:r>
                <a:rPr lang="en-US" dirty="0">
                  <a:latin typeface="Times New Roman"/>
                  <a:cs typeface="Times New Roman"/>
                </a:rPr>
                <a:t>	</a:t>
              </a:r>
              <a:r>
                <a:rPr lang="en-US" dirty="0"/>
                <a:t>=	1 if market </a:t>
              </a:r>
              <a:r>
                <a:rPr lang="en-US" i="1" dirty="0">
                  <a:latin typeface="Times New Roman"/>
                  <a:cs typeface="Times New Roman"/>
                </a:rPr>
                <a:t>j</a:t>
              </a:r>
              <a:r>
                <a:rPr lang="en-US" i="1" dirty="0"/>
                <a:t> </a:t>
              </a:r>
              <a:r>
                <a:rPr lang="en-US" dirty="0"/>
                <a:t>is supplied by factory </a:t>
              </a:r>
              <a:r>
                <a:rPr lang="en-US" i="1" dirty="0">
                  <a:latin typeface="Times New Roman"/>
                  <a:cs typeface="Times New Roman"/>
                </a:rPr>
                <a:t>i</a:t>
              </a:r>
              <a:r>
                <a:rPr lang="en-US" dirty="0">
                  <a:latin typeface="Times New Roman"/>
                  <a:cs typeface="Times New Roman"/>
                </a:rPr>
                <a:t>,</a:t>
              </a:r>
              <a:r>
                <a:rPr lang="en-US" dirty="0"/>
                <a:t> 0 otherwise</a:t>
              </a:r>
              <a:endParaRPr lang="en-US" dirty="0">
                <a:latin typeface="Times New Roman"/>
                <a:cs typeface="Times New Roman"/>
              </a:endParaRPr>
            </a:p>
          </p:txBody>
        </p:sp>
        <p:graphicFrame>
          <p:nvGraphicFramePr>
            <p:cNvPr id="5" name="Object 4"/>
            <p:cNvGraphicFramePr>
              <a:graphicFrameLocks noChangeAspect="1"/>
            </p:cNvGraphicFramePr>
            <p:nvPr/>
          </p:nvGraphicFramePr>
          <p:xfrm>
            <a:off x="2984500" y="3530600"/>
            <a:ext cx="3162300" cy="914400"/>
          </p:xfrm>
          <a:graphic>
            <a:graphicData uri="http://schemas.openxmlformats.org/presentationml/2006/ole">
              <mc:AlternateContent xmlns:mc="http://schemas.openxmlformats.org/markup-compatibility/2006">
                <mc:Choice xmlns:v="urn:schemas-microsoft-com:vml" Requires="v">
                  <p:oleObj spid="_x0000_s24718" name="Equation" r:id="rId3" imgW="3162300" imgH="914400" progId="Equation.3">
                    <p:embed/>
                  </p:oleObj>
                </mc:Choice>
                <mc:Fallback>
                  <p:oleObj name="Equation" r:id="rId3" imgW="3162300" imgH="914400" progId="Equation.3">
                    <p:embed/>
                    <p:pic>
                      <p:nvPicPr>
                        <p:cNvPr id="0" name=""/>
                        <p:cNvPicPr/>
                        <p:nvPr/>
                      </p:nvPicPr>
                      <p:blipFill>
                        <a:blip r:embed="rId4"/>
                        <a:stretch>
                          <a:fillRect/>
                        </a:stretch>
                      </p:blipFill>
                      <p:spPr>
                        <a:xfrm>
                          <a:off x="2984500" y="3530600"/>
                          <a:ext cx="3162300" cy="914400"/>
                        </a:xfrm>
                        <a:prstGeom prst="rect">
                          <a:avLst/>
                        </a:prstGeom>
                      </p:spPr>
                    </p:pic>
                  </p:oleObj>
                </mc:Fallback>
              </mc:AlternateContent>
            </a:graphicData>
          </a:graphic>
        </p:graphicFrame>
      </p:grpSp>
      <p:grpSp>
        <p:nvGrpSpPr>
          <p:cNvPr id="9" name="Group 8"/>
          <p:cNvGrpSpPr/>
          <p:nvPr/>
        </p:nvGrpSpPr>
        <p:grpSpPr>
          <a:xfrm>
            <a:off x="1447800" y="4343400"/>
            <a:ext cx="3930650" cy="1892300"/>
            <a:chOff x="1447800" y="4343400"/>
            <a:chExt cx="3930650" cy="1892300"/>
          </a:xfrm>
        </p:grpSpPr>
        <p:sp>
          <p:nvSpPr>
            <p:cNvPr id="6" name="TextBox 5"/>
            <p:cNvSpPr txBox="1"/>
            <p:nvPr/>
          </p:nvSpPr>
          <p:spPr>
            <a:xfrm>
              <a:off x="1447800" y="4343400"/>
              <a:ext cx="1172692" cy="369332"/>
            </a:xfrm>
            <a:prstGeom prst="rect">
              <a:avLst/>
            </a:prstGeom>
            <a:noFill/>
          </p:spPr>
          <p:txBody>
            <a:bodyPr wrap="none" rtlCol="0">
              <a:spAutoFit/>
            </a:bodyPr>
            <a:lstStyle/>
            <a:p>
              <a:r>
                <a:rPr lang="en-US" dirty="0"/>
                <a:t>subject to</a:t>
              </a:r>
            </a:p>
          </p:txBody>
        </p:sp>
        <p:graphicFrame>
          <p:nvGraphicFramePr>
            <p:cNvPr id="7" name="Object 6"/>
            <p:cNvGraphicFramePr>
              <a:graphicFrameLocks noChangeAspect="1"/>
            </p:cNvGraphicFramePr>
            <p:nvPr/>
          </p:nvGraphicFramePr>
          <p:xfrm>
            <a:off x="3638550" y="5029200"/>
            <a:ext cx="1739900" cy="1206500"/>
          </p:xfrm>
          <a:graphic>
            <a:graphicData uri="http://schemas.openxmlformats.org/presentationml/2006/ole">
              <mc:AlternateContent xmlns:mc="http://schemas.openxmlformats.org/markup-compatibility/2006">
                <mc:Choice xmlns:v="urn:schemas-microsoft-com:vml" Requires="v">
                  <p:oleObj spid="_x0000_s24719" name="Equation" r:id="rId5" imgW="1739900" imgH="1206500" progId="Equation.3">
                    <p:embed/>
                  </p:oleObj>
                </mc:Choice>
                <mc:Fallback>
                  <p:oleObj name="Equation" r:id="rId5" imgW="1739900" imgH="1206500" progId="Equation.3">
                    <p:embed/>
                    <p:pic>
                      <p:nvPicPr>
                        <p:cNvPr id="0" name=""/>
                        <p:cNvPicPr/>
                        <p:nvPr/>
                      </p:nvPicPr>
                      <p:blipFill>
                        <a:blip r:embed="rId6"/>
                        <a:stretch>
                          <a:fillRect/>
                        </a:stretch>
                      </p:blipFill>
                      <p:spPr>
                        <a:xfrm>
                          <a:off x="3638550" y="5029200"/>
                          <a:ext cx="1739900" cy="1206500"/>
                        </a:xfrm>
                        <a:prstGeom prst="rect">
                          <a:avLst/>
                        </a:prstGeom>
                      </p:spPr>
                    </p:pic>
                  </p:oleObj>
                </mc:Fallback>
              </mc:AlternateContent>
            </a:graphicData>
          </a:graphic>
        </p:graphicFrame>
      </p:grpSp>
    </p:spTree>
    <p:extLst>
      <p:ext uri="{BB962C8B-B14F-4D97-AF65-F5344CB8AC3E}">
        <p14:creationId xmlns:p14="http://schemas.microsoft.com/office/powerpoint/2010/main" val="773484807"/>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1000"/>
                                        <p:tgtEl>
                                          <p:spTgt spid="8"/>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strips(downRight)">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Capacitated Model With </a:t>
            </a:r>
            <a:br>
              <a:rPr lang="en-US" dirty="0"/>
            </a:br>
            <a:r>
              <a:rPr lang="en-US" dirty="0"/>
              <a:t>Single Sourcing</a:t>
            </a:r>
          </a:p>
        </p:txBody>
      </p:sp>
      <p:sp>
        <p:nvSpPr>
          <p:cNvPr id="3" name="Content Placeholder 2"/>
          <p:cNvSpPr>
            <a:spLocks noGrp="1"/>
          </p:cNvSpPr>
          <p:nvPr>
            <p:ph idx="1"/>
          </p:nvPr>
        </p:nvSpPr>
        <p:spPr>
          <a:xfrm>
            <a:off x="457200" y="1600200"/>
            <a:ext cx="8229600" cy="1282699"/>
          </a:xfrm>
        </p:spPr>
        <p:txBody>
          <a:bodyPr>
            <a:normAutofit/>
          </a:bodyPr>
          <a:lstStyle/>
          <a:p>
            <a:r>
              <a:rPr lang="en-US" dirty="0"/>
              <a:t>Optimal network configuration with single sourcing</a:t>
            </a:r>
          </a:p>
        </p:txBody>
      </p:sp>
      <p:graphicFrame>
        <p:nvGraphicFramePr>
          <p:cNvPr id="4" name="Table 3"/>
          <p:cNvGraphicFramePr>
            <a:graphicFrameLocks noGrp="1"/>
          </p:cNvGraphicFramePr>
          <p:nvPr/>
        </p:nvGraphicFramePr>
        <p:xfrm>
          <a:off x="876300" y="3037424"/>
          <a:ext cx="7531104" cy="2372360"/>
        </p:xfrm>
        <a:graphic>
          <a:graphicData uri="http://schemas.openxmlformats.org/drawingml/2006/table">
            <a:tbl>
              <a:tblPr firstRow="1" bandRow="1">
                <a:tableStyleId>{5940675A-B579-460E-94D1-54222C63F5DA}</a:tableStyleId>
              </a:tblPr>
              <a:tblGrid>
                <a:gridCol w="1282700">
                  <a:extLst>
                    <a:ext uri="{9D8B030D-6E8A-4147-A177-3AD203B41FA5}">
                      <a16:colId xmlns:a16="http://schemas.microsoft.com/office/drawing/2014/main" val="20000"/>
                    </a:ext>
                  </a:extLst>
                </a:gridCol>
                <a:gridCol w="10033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00100">
                  <a:extLst>
                    <a:ext uri="{9D8B030D-6E8A-4147-A177-3AD203B41FA5}">
                      <a16:colId xmlns:a16="http://schemas.microsoft.com/office/drawing/2014/main" val="20003"/>
                    </a:ext>
                  </a:extLst>
                </a:gridCol>
                <a:gridCol w="977900">
                  <a:extLst>
                    <a:ext uri="{9D8B030D-6E8A-4147-A177-3AD203B41FA5}">
                      <a16:colId xmlns:a16="http://schemas.microsoft.com/office/drawing/2014/main" val="20004"/>
                    </a:ext>
                  </a:extLst>
                </a:gridCol>
                <a:gridCol w="850900">
                  <a:extLst>
                    <a:ext uri="{9D8B030D-6E8A-4147-A177-3AD203B41FA5}">
                      <a16:colId xmlns:a16="http://schemas.microsoft.com/office/drawing/2014/main" val="20005"/>
                    </a:ext>
                  </a:extLst>
                </a:gridCol>
                <a:gridCol w="836616">
                  <a:extLst>
                    <a:ext uri="{9D8B030D-6E8A-4147-A177-3AD203B41FA5}">
                      <a16:colId xmlns:a16="http://schemas.microsoft.com/office/drawing/2014/main" val="20006"/>
                    </a:ext>
                  </a:extLst>
                </a:gridCol>
                <a:gridCol w="941388">
                  <a:extLst>
                    <a:ext uri="{9D8B030D-6E8A-4147-A177-3AD203B41FA5}">
                      <a16:colId xmlns:a16="http://schemas.microsoft.com/office/drawing/2014/main" val="20007"/>
                    </a:ext>
                  </a:extLst>
                </a:gridCol>
              </a:tblGrid>
              <a:tr h="370840">
                <a:tc>
                  <a:txBody>
                    <a:bodyPr/>
                    <a:lstStyle/>
                    <a:p>
                      <a:endParaRPr lang="en-US" sz="1400" b="1" dirty="0"/>
                    </a:p>
                  </a:txBody>
                  <a:tcPr>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Open/</a:t>
                      </a:r>
                      <a:br>
                        <a:rPr lang="en-US" sz="1400" b="1" dirty="0"/>
                      </a:br>
                      <a:r>
                        <a:rPr lang="en-US" sz="1400" b="1" dirty="0"/>
                        <a:t>Closed</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Atlanta</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Boston</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Chicago</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Denver</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Omaha</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t>Portland</a:t>
                      </a:r>
                    </a:p>
                  </a:txBody>
                  <a:tcPr anchor="b">
                    <a:lnL w="12700" cmpd="sng">
                      <a:noFill/>
                    </a:lnL>
                    <a:lnR w="12700" cmpd="sng">
                      <a:noFill/>
                    </a:lnR>
                    <a:lnT w="12700" cmpd="sng">
                      <a:noFill/>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400" kern="1200" dirty="0">
                          <a:solidFill>
                            <a:schemeClr val="tx1"/>
                          </a:solidFill>
                          <a:latin typeface="+mn-lt"/>
                          <a:ea typeface="+mn-ea"/>
                          <a:cs typeface="+mn-cs"/>
                        </a:rPr>
                        <a:t>Baltimore </a:t>
                      </a:r>
                      <a:endParaRPr lang="en-US" sz="1400" dirty="0"/>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Closed</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28575"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sz="1400" kern="1200" dirty="0">
                          <a:solidFill>
                            <a:schemeClr val="tx1"/>
                          </a:solidFill>
                          <a:latin typeface="+mn-lt"/>
                          <a:ea typeface="+mn-ea"/>
                          <a:cs typeface="+mn-cs"/>
                        </a:rPr>
                        <a:t>Cheyenne</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Closed</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Salt Lake</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Open</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6</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11</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sz="1400" kern="1200" dirty="0">
                          <a:solidFill>
                            <a:schemeClr val="tx1"/>
                          </a:solidFill>
                          <a:latin typeface="+mn-lt"/>
                          <a:ea typeface="+mn-ea"/>
                          <a:cs typeface="+mn-cs"/>
                        </a:rPr>
                        <a:t>Memphis </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Open</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8</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sz="1400" kern="1200" dirty="0">
                          <a:solidFill>
                            <a:schemeClr val="tx1"/>
                          </a:solidFill>
                          <a:latin typeface="+mn-lt"/>
                          <a:ea typeface="+mn-ea"/>
                          <a:cs typeface="+mn-cs"/>
                        </a:rPr>
                        <a:t>Wichita</a:t>
                      </a:r>
                      <a:endParaRPr lang="en-US" sz="1400" dirty="0"/>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Open</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14</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7</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0</a:t>
                      </a:r>
                    </a:p>
                  </a:txBody>
                  <a:tcPr>
                    <a:lnL w="12700" cmpd="sng">
                      <a:noFill/>
                    </a:lnL>
                    <a:lnR w="12700" cmpd="sng">
                      <a:noFill/>
                    </a:ln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TextBox 4"/>
          <p:cNvSpPr txBox="1"/>
          <p:nvPr/>
        </p:nvSpPr>
        <p:spPr>
          <a:xfrm>
            <a:off x="7484167" y="5505549"/>
            <a:ext cx="923237" cy="307777"/>
          </a:xfrm>
          <a:prstGeom prst="rect">
            <a:avLst/>
          </a:prstGeom>
          <a:noFill/>
        </p:spPr>
        <p:txBody>
          <a:bodyPr wrap="none" rtlCol="0">
            <a:spAutoFit/>
          </a:bodyPr>
          <a:lstStyle/>
          <a:p>
            <a:r>
              <a:rPr lang="en-US" sz="1400" dirty="0"/>
              <a:t>TABLE 5-4</a:t>
            </a:r>
          </a:p>
        </p:txBody>
      </p:sp>
    </p:spTree>
    <p:extLst>
      <p:ext uri="{BB962C8B-B14F-4D97-AF65-F5344CB8AC3E}">
        <p14:creationId xmlns:p14="http://schemas.microsoft.com/office/powerpoint/2010/main" val="19121951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Locating Plants and Warehouses Simultaneously</a:t>
            </a:r>
          </a:p>
        </p:txBody>
      </p:sp>
      <p:pic>
        <p:nvPicPr>
          <p:cNvPr id="6" name="Picture 5"/>
          <p:cNvPicPr>
            <a:picLocks noChangeAspect="1"/>
          </p:cNvPicPr>
          <p:nvPr/>
        </p:nvPicPr>
        <p:blipFill>
          <a:blip r:embed="rId2"/>
          <a:stretch>
            <a:fillRect/>
          </a:stretch>
        </p:blipFill>
        <p:spPr>
          <a:xfrm>
            <a:off x="850900" y="1917700"/>
            <a:ext cx="7439588" cy="3835400"/>
          </a:xfrm>
          <a:prstGeom prst="rect">
            <a:avLst/>
          </a:prstGeom>
        </p:spPr>
      </p:pic>
      <p:sp>
        <p:nvSpPr>
          <p:cNvPr id="7" name="TextBox 6"/>
          <p:cNvSpPr txBox="1"/>
          <p:nvPr/>
        </p:nvSpPr>
        <p:spPr>
          <a:xfrm>
            <a:off x="7239376" y="5973960"/>
            <a:ext cx="1102773" cy="307777"/>
          </a:xfrm>
          <a:prstGeom prst="rect">
            <a:avLst/>
          </a:prstGeom>
          <a:solidFill>
            <a:schemeClr val="bg1"/>
          </a:solidFill>
        </p:spPr>
        <p:txBody>
          <a:bodyPr wrap="none" rtlCol="0">
            <a:spAutoFit/>
          </a:bodyPr>
          <a:lstStyle/>
          <a:p>
            <a:r>
              <a:rPr lang="en-US" sz="1400" dirty="0"/>
              <a:t>FIGURE 5-13</a:t>
            </a:r>
          </a:p>
        </p:txBody>
      </p:sp>
    </p:spTree>
    <p:extLst>
      <p:ext uri="{BB962C8B-B14F-4D97-AF65-F5344CB8AC3E}">
        <p14:creationId xmlns:p14="http://schemas.microsoft.com/office/powerpoint/2010/main" val="2339963714"/>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nodeType="after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2/3*#ppt_w"/>
                                          </p:val>
                                        </p:tav>
                                        <p:tav tm="100000">
                                          <p:val>
                                            <p:strVal val="#ppt_w"/>
                                          </p:val>
                                        </p:tav>
                                      </p:tavLst>
                                    </p:anim>
                                    <p:anim calcmode="lin" valueType="num">
                                      <p:cBhvr>
                                        <p:cTn id="8" dur="1000" fill="hold"/>
                                        <p:tgtEl>
                                          <p:spTgt spid="6"/>
                                        </p:tgtEl>
                                        <p:attrNameLst>
                                          <p:attrName>ppt_h</p:attrName>
                                        </p:attrNameLst>
                                      </p:cBhvr>
                                      <p:tavLst>
                                        <p:tav tm="0">
                                          <p:val>
                                            <p:strVal val="2/3*#ppt_h"/>
                                          </p:val>
                                        </p:tav>
                                        <p:tav tm="100000">
                                          <p:val>
                                            <p:strVal val="#ppt_h"/>
                                          </p:val>
                                        </p:tav>
                                      </p:tavLst>
                                    </p:anim>
                                  </p:childTnLst>
                                </p:cTn>
                              </p:par>
                            </p:childTnLst>
                          </p:cTn>
                        </p:par>
                        <p:par>
                          <p:cTn id="9" fill="hold">
                            <p:stCondLst>
                              <p:cond delay="20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828801"/>
            <a:ext cx="8229600" cy="1765300"/>
          </a:xfrm>
        </p:spPr>
        <p:txBody>
          <a:bodyPr/>
          <a:lstStyle/>
          <a:p>
            <a:r>
              <a:rPr lang="en-US" dirty="0"/>
              <a:t>An important ratio that defines financial leverage is accounts payable turnover (APT)</a:t>
            </a:r>
          </a:p>
        </p:txBody>
      </p:sp>
      <p:graphicFrame>
        <p:nvGraphicFramePr>
          <p:cNvPr id="5" name="Object 4"/>
          <p:cNvGraphicFramePr>
            <a:graphicFrameLocks noChangeAspect="1"/>
          </p:cNvGraphicFramePr>
          <p:nvPr/>
        </p:nvGraphicFramePr>
        <p:xfrm>
          <a:off x="2768600" y="3968750"/>
          <a:ext cx="3606800" cy="825500"/>
        </p:xfrm>
        <a:graphic>
          <a:graphicData uri="http://schemas.openxmlformats.org/presentationml/2006/ole">
            <mc:AlternateContent xmlns:mc="http://schemas.openxmlformats.org/markup-compatibility/2006">
              <mc:Choice xmlns:v="urn:schemas-microsoft-com:vml" Requires="v">
                <p:oleObj spid="_x0000_s30746" name="Equation" r:id="rId3" imgW="3606800" imgH="825500" progId="Equation.3">
                  <p:embed/>
                </p:oleObj>
              </mc:Choice>
              <mc:Fallback>
                <p:oleObj name="Equation" r:id="rId3" imgW="3606800" imgH="825500" progId="Equation.3">
                  <p:embed/>
                  <p:pic>
                    <p:nvPicPr>
                      <p:cNvPr id="5" name="Object 4"/>
                      <p:cNvPicPr/>
                      <p:nvPr/>
                    </p:nvPicPr>
                    <p:blipFill>
                      <a:blip r:embed="rId4"/>
                      <a:stretch>
                        <a:fillRect/>
                      </a:stretch>
                    </p:blipFill>
                    <p:spPr>
                      <a:xfrm>
                        <a:off x="2768600" y="3968750"/>
                        <a:ext cx="3606800" cy="825500"/>
                      </a:xfrm>
                      <a:prstGeom prst="rect">
                        <a:avLst/>
                      </a:prstGeom>
                    </p:spPr>
                  </p:pic>
                </p:oleObj>
              </mc:Fallback>
            </mc:AlternateContent>
          </a:graphicData>
        </a:graphic>
      </p:graphicFrame>
    </p:spTree>
    <p:extLst>
      <p:ext uri="{BB962C8B-B14F-4D97-AF65-F5344CB8AC3E}">
        <p14:creationId xmlns:p14="http://schemas.microsoft.com/office/powerpoint/2010/main" val="2048065195"/>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Locating Plants and Warehouses Simultaneously</a:t>
            </a:r>
          </a:p>
        </p:txBody>
      </p:sp>
      <p:sp>
        <p:nvSpPr>
          <p:cNvPr id="3" name="Content Placeholder 2"/>
          <p:cNvSpPr>
            <a:spLocks noGrp="1"/>
          </p:cNvSpPr>
          <p:nvPr>
            <p:ph idx="1"/>
          </p:nvPr>
        </p:nvSpPr>
        <p:spPr>
          <a:xfrm>
            <a:off x="457200" y="1600201"/>
            <a:ext cx="8229600" cy="647700"/>
          </a:xfrm>
        </p:spPr>
        <p:txBody>
          <a:bodyPr/>
          <a:lstStyle/>
          <a:p>
            <a:r>
              <a:rPr lang="en-US" sz="2400" dirty="0"/>
              <a:t>Model inputs</a:t>
            </a:r>
          </a:p>
        </p:txBody>
      </p:sp>
      <p:sp>
        <p:nvSpPr>
          <p:cNvPr id="4" name="TextBox 3"/>
          <p:cNvSpPr txBox="1"/>
          <p:nvPr/>
        </p:nvSpPr>
        <p:spPr>
          <a:xfrm>
            <a:off x="596900" y="2336801"/>
            <a:ext cx="8140700" cy="3693319"/>
          </a:xfrm>
          <a:prstGeom prst="rect">
            <a:avLst/>
          </a:prstGeom>
          <a:noFill/>
        </p:spPr>
        <p:txBody>
          <a:bodyPr wrap="square" rtlCol="0">
            <a:spAutoFit/>
          </a:bodyPr>
          <a:lstStyle/>
          <a:p>
            <a:pPr marL="901700" indent="-901700">
              <a:tabLst>
                <a:tab pos="444500" algn="r"/>
                <a:tab pos="622300" algn="l"/>
              </a:tabLst>
            </a:pPr>
            <a:r>
              <a:rPr lang="en-US" sz="1800" i="1" dirty="0"/>
              <a:t>	</a:t>
            </a:r>
            <a:r>
              <a:rPr lang="en-US" sz="1800" i="1" dirty="0">
                <a:latin typeface="Times New Roman"/>
                <a:cs typeface="Times New Roman"/>
              </a:rPr>
              <a:t>m</a:t>
            </a:r>
            <a:r>
              <a:rPr lang="en-US" sz="1800" i="1" dirty="0"/>
              <a:t> 	</a:t>
            </a:r>
            <a:r>
              <a:rPr lang="en-US" sz="1800" dirty="0"/>
              <a:t>=	number of markets or demand points </a:t>
            </a:r>
          </a:p>
          <a:p>
            <a:pPr marL="901700" indent="-901700">
              <a:tabLst>
                <a:tab pos="444500" algn="r"/>
                <a:tab pos="622300" algn="l"/>
              </a:tabLst>
            </a:pPr>
            <a:r>
              <a:rPr lang="en-US" sz="1800" i="1" dirty="0"/>
              <a:t>	</a:t>
            </a:r>
            <a:r>
              <a:rPr lang="en-US" sz="1800" i="1" dirty="0">
                <a:latin typeface="Times New Roman"/>
                <a:cs typeface="Times New Roman"/>
              </a:rPr>
              <a:t>n</a:t>
            </a:r>
            <a:r>
              <a:rPr lang="en-US" sz="1800" i="1" dirty="0"/>
              <a:t> 	</a:t>
            </a:r>
            <a:r>
              <a:rPr lang="en-US" sz="1800" dirty="0"/>
              <a:t>=	number of potential factory locations</a:t>
            </a:r>
          </a:p>
          <a:p>
            <a:pPr marL="901700" indent="-901700">
              <a:tabLst>
                <a:tab pos="444500" algn="r"/>
                <a:tab pos="622300" algn="l"/>
              </a:tabLst>
            </a:pPr>
            <a:r>
              <a:rPr lang="en-US" sz="1800" i="1" dirty="0"/>
              <a:t>	</a:t>
            </a:r>
            <a:r>
              <a:rPr lang="en-US" sz="1800" i="1" dirty="0">
                <a:latin typeface="Times New Roman"/>
                <a:cs typeface="Times New Roman"/>
              </a:rPr>
              <a:t>l</a:t>
            </a:r>
            <a:r>
              <a:rPr lang="en-US" sz="1800" i="1" dirty="0"/>
              <a:t> 	</a:t>
            </a:r>
            <a:r>
              <a:rPr lang="en-US" sz="1800" dirty="0"/>
              <a:t>=	number of suppliers</a:t>
            </a:r>
          </a:p>
          <a:p>
            <a:pPr marL="901700" indent="-901700">
              <a:tabLst>
                <a:tab pos="444500" algn="r"/>
                <a:tab pos="622300" algn="l"/>
              </a:tabLst>
            </a:pPr>
            <a:r>
              <a:rPr lang="en-US" sz="1800" i="1" dirty="0"/>
              <a:t>	</a:t>
            </a:r>
            <a:r>
              <a:rPr lang="en-US" sz="1800" i="1" dirty="0">
                <a:latin typeface="Times New Roman"/>
                <a:cs typeface="Times New Roman"/>
              </a:rPr>
              <a:t>t</a:t>
            </a:r>
            <a:r>
              <a:rPr lang="en-US" sz="1800" i="1" dirty="0"/>
              <a:t> 	</a:t>
            </a:r>
            <a:r>
              <a:rPr lang="en-US" sz="1800" dirty="0"/>
              <a:t>=	number of potential warehouse locations </a:t>
            </a:r>
          </a:p>
          <a:p>
            <a:pPr marL="901700" indent="-901700">
              <a:tabLst>
                <a:tab pos="444500" algn="r"/>
                <a:tab pos="622300" algn="l"/>
              </a:tabLst>
            </a:pPr>
            <a:r>
              <a:rPr lang="en-US" sz="1800" i="1" dirty="0"/>
              <a:t>	</a:t>
            </a:r>
            <a:r>
              <a:rPr lang="en-US" sz="1800" i="1" dirty="0">
                <a:latin typeface="Times New Roman"/>
                <a:cs typeface="Times New Roman"/>
              </a:rPr>
              <a:t>D</a:t>
            </a:r>
            <a:r>
              <a:rPr lang="en-US" sz="1800" i="1" baseline="-25000" dirty="0">
                <a:latin typeface="Times New Roman"/>
                <a:cs typeface="Times New Roman"/>
              </a:rPr>
              <a:t>j</a:t>
            </a:r>
            <a:r>
              <a:rPr lang="en-US" sz="1800" i="1" dirty="0"/>
              <a:t> 	</a:t>
            </a:r>
            <a:r>
              <a:rPr lang="en-US" sz="1800" dirty="0"/>
              <a:t>=	annual demand from customer </a:t>
            </a:r>
            <a:r>
              <a:rPr lang="en-US" sz="1800" i="1" dirty="0">
                <a:latin typeface="Times New Roman"/>
                <a:cs typeface="Times New Roman"/>
              </a:rPr>
              <a:t>j </a:t>
            </a:r>
          </a:p>
          <a:p>
            <a:pPr marL="901700" indent="-901700">
              <a:tabLst>
                <a:tab pos="444500" algn="r"/>
                <a:tab pos="622300" algn="l"/>
              </a:tabLst>
            </a:pPr>
            <a:r>
              <a:rPr lang="en-US" sz="1800" i="1" dirty="0"/>
              <a:t>	</a:t>
            </a:r>
            <a:r>
              <a:rPr lang="en-US" sz="1800" i="1" dirty="0">
                <a:latin typeface="Times New Roman"/>
                <a:cs typeface="Times New Roman"/>
              </a:rPr>
              <a:t>K</a:t>
            </a:r>
            <a:r>
              <a:rPr lang="en-US" sz="1800" i="1" baseline="-25000" dirty="0">
                <a:latin typeface="Times New Roman"/>
                <a:cs typeface="Times New Roman"/>
              </a:rPr>
              <a:t>i</a:t>
            </a:r>
            <a:r>
              <a:rPr lang="en-US" sz="1800" i="1" dirty="0"/>
              <a:t> 	</a:t>
            </a:r>
            <a:r>
              <a:rPr lang="en-US" sz="1800" dirty="0"/>
              <a:t>=	potential capacity of factory at site </a:t>
            </a:r>
            <a:r>
              <a:rPr lang="en-US" sz="1800" i="1" dirty="0">
                <a:latin typeface="Times New Roman"/>
                <a:cs typeface="Times New Roman"/>
              </a:rPr>
              <a:t>i</a:t>
            </a:r>
          </a:p>
          <a:p>
            <a:pPr marL="901700" indent="-901700">
              <a:tabLst>
                <a:tab pos="444500" algn="r"/>
                <a:tab pos="622300" algn="l"/>
              </a:tabLst>
            </a:pPr>
            <a:r>
              <a:rPr lang="en-US" sz="1800" i="1" dirty="0"/>
              <a:t>	</a:t>
            </a:r>
            <a:r>
              <a:rPr lang="en-US" sz="1800" i="1" dirty="0">
                <a:latin typeface="Times New Roman"/>
                <a:cs typeface="Times New Roman"/>
              </a:rPr>
              <a:t>S</a:t>
            </a:r>
            <a:r>
              <a:rPr lang="en-US" sz="1800" i="1" baseline="-25000" dirty="0">
                <a:latin typeface="Times New Roman"/>
                <a:cs typeface="Times New Roman"/>
              </a:rPr>
              <a:t>h</a:t>
            </a:r>
            <a:r>
              <a:rPr lang="en-US" sz="1800" i="1" dirty="0"/>
              <a:t> 	</a:t>
            </a:r>
            <a:r>
              <a:rPr lang="en-US" sz="1800" dirty="0"/>
              <a:t>=	supply capacity at supplier </a:t>
            </a:r>
            <a:r>
              <a:rPr lang="en-US" sz="1800" i="1" dirty="0">
                <a:latin typeface="Times New Roman"/>
                <a:cs typeface="Times New Roman"/>
              </a:rPr>
              <a:t>h </a:t>
            </a:r>
          </a:p>
          <a:p>
            <a:pPr marL="901700" indent="-901700">
              <a:tabLst>
                <a:tab pos="444500" algn="r"/>
                <a:tab pos="622300" algn="l"/>
              </a:tabLst>
            </a:pPr>
            <a:r>
              <a:rPr lang="en-US" sz="1800" i="1" dirty="0"/>
              <a:t>	</a:t>
            </a:r>
            <a:r>
              <a:rPr lang="en-US" sz="1800" i="1" dirty="0">
                <a:latin typeface="Times New Roman"/>
                <a:cs typeface="Times New Roman"/>
              </a:rPr>
              <a:t>W</a:t>
            </a:r>
            <a:r>
              <a:rPr lang="en-US" sz="1800" i="1" baseline="-25000" dirty="0">
                <a:latin typeface="Times New Roman"/>
                <a:cs typeface="Times New Roman"/>
              </a:rPr>
              <a:t>e</a:t>
            </a:r>
            <a:r>
              <a:rPr lang="en-US" sz="1800" i="1" dirty="0"/>
              <a:t> 	</a:t>
            </a:r>
            <a:r>
              <a:rPr lang="en-US" sz="1800" dirty="0"/>
              <a:t>=	potential warehouse capacity at site </a:t>
            </a:r>
            <a:r>
              <a:rPr lang="en-US" sz="1800" i="1" dirty="0">
                <a:latin typeface="Times New Roman"/>
                <a:cs typeface="Times New Roman"/>
              </a:rPr>
              <a:t>e</a:t>
            </a:r>
          </a:p>
          <a:p>
            <a:pPr marL="901700" indent="-901700">
              <a:tabLst>
                <a:tab pos="444500" algn="r"/>
                <a:tab pos="622300" algn="l"/>
              </a:tabLst>
            </a:pPr>
            <a:r>
              <a:rPr lang="en-US" sz="1800" i="1" dirty="0"/>
              <a:t>	</a:t>
            </a:r>
            <a:r>
              <a:rPr lang="en-US" sz="1800" i="1" dirty="0">
                <a:latin typeface="Times New Roman"/>
                <a:cs typeface="Times New Roman"/>
              </a:rPr>
              <a:t>F</a:t>
            </a:r>
            <a:r>
              <a:rPr lang="en-US" sz="1800" i="1" baseline="-25000" dirty="0">
                <a:latin typeface="Times New Roman"/>
                <a:cs typeface="Times New Roman"/>
              </a:rPr>
              <a:t>i</a:t>
            </a:r>
            <a:r>
              <a:rPr lang="en-US" sz="1800" i="1" dirty="0"/>
              <a:t> 	</a:t>
            </a:r>
            <a:r>
              <a:rPr lang="en-US" sz="1800" dirty="0"/>
              <a:t>=	fixed cost of locating a plant at site </a:t>
            </a:r>
            <a:r>
              <a:rPr lang="en-US" sz="1800" i="1" dirty="0">
                <a:latin typeface="Times New Roman"/>
                <a:cs typeface="Times New Roman"/>
              </a:rPr>
              <a:t>i </a:t>
            </a:r>
          </a:p>
          <a:p>
            <a:pPr marL="901700" indent="-901700">
              <a:tabLst>
                <a:tab pos="444500" algn="r"/>
                <a:tab pos="622300" algn="l"/>
              </a:tabLst>
            </a:pPr>
            <a:r>
              <a:rPr lang="en-US" sz="1800" i="1" dirty="0"/>
              <a:t>	</a:t>
            </a:r>
            <a:r>
              <a:rPr lang="en-US" sz="1800" i="1" dirty="0">
                <a:latin typeface="Times New Roman"/>
                <a:cs typeface="Times New Roman"/>
              </a:rPr>
              <a:t>f</a:t>
            </a:r>
            <a:r>
              <a:rPr lang="en-US" sz="1800" i="1" baseline="-25000" dirty="0">
                <a:latin typeface="Times New Roman"/>
                <a:cs typeface="Times New Roman"/>
              </a:rPr>
              <a:t>e</a:t>
            </a:r>
            <a:r>
              <a:rPr lang="en-US" sz="1800" i="1" dirty="0"/>
              <a:t> 	</a:t>
            </a:r>
            <a:r>
              <a:rPr lang="en-US" sz="1800" dirty="0"/>
              <a:t>=	fixed cost of locating a warehouse at site </a:t>
            </a:r>
            <a:r>
              <a:rPr lang="en-US" sz="1800" i="1" dirty="0">
                <a:latin typeface="Times New Roman"/>
                <a:cs typeface="Times New Roman"/>
              </a:rPr>
              <a:t>e</a:t>
            </a:r>
          </a:p>
          <a:p>
            <a:pPr marL="901700" indent="-901700">
              <a:tabLst>
                <a:tab pos="444500" algn="r"/>
                <a:tab pos="622300" algn="l"/>
              </a:tabLst>
            </a:pPr>
            <a:r>
              <a:rPr lang="en-US" sz="1800" i="1" dirty="0"/>
              <a:t>	</a:t>
            </a:r>
            <a:r>
              <a:rPr lang="en-US" sz="1800" i="1" dirty="0">
                <a:latin typeface="Times New Roman"/>
                <a:cs typeface="Times New Roman"/>
              </a:rPr>
              <a:t>c</a:t>
            </a:r>
            <a:r>
              <a:rPr lang="en-US" sz="1800" i="1" baseline="-25000" dirty="0">
                <a:latin typeface="Times New Roman"/>
                <a:cs typeface="Times New Roman"/>
              </a:rPr>
              <a:t>hi</a:t>
            </a:r>
            <a:r>
              <a:rPr lang="en-US" sz="1800" i="1" dirty="0"/>
              <a:t> 	</a:t>
            </a:r>
            <a:r>
              <a:rPr lang="en-US" sz="1800" dirty="0"/>
              <a:t>=	cost of shipping one unit from supply source </a:t>
            </a:r>
            <a:r>
              <a:rPr lang="en-US" sz="1800" i="1" dirty="0">
                <a:latin typeface="Times New Roman"/>
                <a:cs typeface="Times New Roman"/>
              </a:rPr>
              <a:t>h</a:t>
            </a:r>
            <a:r>
              <a:rPr lang="en-US" sz="1800" i="1" dirty="0"/>
              <a:t> </a:t>
            </a:r>
            <a:r>
              <a:rPr lang="en-US" sz="1800" dirty="0"/>
              <a:t>to factory </a:t>
            </a:r>
            <a:r>
              <a:rPr lang="en-US" sz="1800" i="1" dirty="0">
                <a:latin typeface="Times New Roman"/>
                <a:cs typeface="Times New Roman"/>
              </a:rPr>
              <a:t>i </a:t>
            </a:r>
          </a:p>
          <a:p>
            <a:pPr marL="901700" indent="-901700">
              <a:tabLst>
                <a:tab pos="444500" algn="r"/>
                <a:tab pos="622300" algn="l"/>
              </a:tabLst>
            </a:pPr>
            <a:r>
              <a:rPr lang="en-US" sz="1800" i="1" dirty="0"/>
              <a:t>	</a:t>
            </a:r>
            <a:r>
              <a:rPr lang="en-US" sz="1800" i="1" dirty="0">
                <a:latin typeface="Times New Roman"/>
                <a:cs typeface="Times New Roman"/>
              </a:rPr>
              <a:t>c</a:t>
            </a:r>
            <a:r>
              <a:rPr lang="en-US" sz="1800" i="1" baseline="-25000" dirty="0">
                <a:latin typeface="Times New Roman"/>
                <a:cs typeface="Times New Roman"/>
              </a:rPr>
              <a:t>ie</a:t>
            </a:r>
            <a:r>
              <a:rPr lang="en-US" sz="1800" i="1" dirty="0"/>
              <a:t> 	</a:t>
            </a:r>
            <a:r>
              <a:rPr lang="en-US" sz="1800" dirty="0"/>
              <a:t>=	cost of producing and shipping one unit from factory </a:t>
            </a:r>
            <a:r>
              <a:rPr lang="en-US" sz="1800" i="1" dirty="0">
                <a:latin typeface="Times New Roman"/>
                <a:cs typeface="Times New Roman"/>
              </a:rPr>
              <a:t>i</a:t>
            </a:r>
            <a:r>
              <a:rPr lang="en-US" sz="1800" i="1" dirty="0"/>
              <a:t> </a:t>
            </a:r>
            <a:r>
              <a:rPr lang="en-US" sz="1800" dirty="0"/>
              <a:t>to warehouse </a:t>
            </a:r>
            <a:r>
              <a:rPr lang="en-US" sz="1800" i="1" dirty="0">
                <a:latin typeface="Times New Roman"/>
                <a:cs typeface="Times New Roman"/>
              </a:rPr>
              <a:t>e </a:t>
            </a:r>
          </a:p>
          <a:p>
            <a:pPr marL="901700" indent="-901700">
              <a:tabLst>
                <a:tab pos="444500" algn="r"/>
                <a:tab pos="622300" algn="l"/>
              </a:tabLst>
            </a:pPr>
            <a:r>
              <a:rPr lang="en-US" sz="1800" i="1" dirty="0"/>
              <a:t>	</a:t>
            </a:r>
            <a:r>
              <a:rPr lang="en-US" sz="1800" i="1" dirty="0">
                <a:latin typeface="Times New Roman"/>
                <a:cs typeface="Times New Roman"/>
              </a:rPr>
              <a:t>c</a:t>
            </a:r>
            <a:r>
              <a:rPr lang="en-US" sz="1800" i="1" baseline="-25000" dirty="0">
                <a:latin typeface="Times New Roman"/>
                <a:cs typeface="Times New Roman"/>
              </a:rPr>
              <a:t>ej</a:t>
            </a:r>
            <a:r>
              <a:rPr lang="en-US" sz="1800" i="1" dirty="0"/>
              <a:t> 	</a:t>
            </a:r>
            <a:r>
              <a:rPr lang="en-US" sz="1800" dirty="0"/>
              <a:t>=	cost of shipping one unit from warehouse </a:t>
            </a:r>
            <a:r>
              <a:rPr lang="en-US" sz="1800" i="1" dirty="0">
                <a:latin typeface="Times New Roman"/>
                <a:cs typeface="Times New Roman"/>
              </a:rPr>
              <a:t>e</a:t>
            </a:r>
            <a:r>
              <a:rPr lang="en-US" sz="1800" i="1" dirty="0"/>
              <a:t> </a:t>
            </a:r>
            <a:r>
              <a:rPr lang="en-US" sz="1800" dirty="0"/>
              <a:t>to customer </a:t>
            </a:r>
            <a:r>
              <a:rPr lang="en-US" sz="1800" i="1" dirty="0">
                <a:latin typeface="Times New Roman"/>
                <a:cs typeface="Times New Roman"/>
              </a:rPr>
              <a:t>j</a:t>
            </a:r>
            <a:endParaRPr lang="en-US" sz="1800" dirty="0">
              <a:latin typeface="Times New Roman"/>
              <a:cs typeface="Times New Roman"/>
            </a:endParaRPr>
          </a:p>
        </p:txBody>
      </p:sp>
    </p:spTree>
    <p:extLst>
      <p:ext uri="{BB962C8B-B14F-4D97-AF65-F5344CB8AC3E}">
        <p14:creationId xmlns:p14="http://schemas.microsoft.com/office/powerpoint/2010/main" val="121764539"/>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Locating Plants and Warehouses Simultaneously</a:t>
            </a:r>
          </a:p>
        </p:txBody>
      </p:sp>
      <p:sp>
        <p:nvSpPr>
          <p:cNvPr id="3" name="Content Placeholder 2"/>
          <p:cNvSpPr>
            <a:spLocks noGrp="1"/>
          </p:cNvSpPr>
          <p:nvPr>
            <p:ph idx="1"/>
          </p:nvPr>
        </p:nvSpPr>
        <p:spPr>
          <a:xfrm>
            <a:off x="457200" y="1600200"/>
            <a:ext cx="8229600" cy="1320800"/>
          </a:xfrm>
        </p:spPr>
        <p:txBody>
          <a:bodyPr>
            <a:noAutofit/>
          </a:bodyPr>
          <a:lstStyle/>
          <a:p>
            <a:r>
              <a:rPr lang="en-US" sz="2400" dirty="0"/>
              <a:t>Goal is to identify plant and warehouse locations and quantities shipped that minimize the total fixed and variable costs</a:t>
            </a:r>
          </a:p>
        </p:txBody>
      </p:sp>
      <p:sp>
        <p:nvSpPr>
          <p:cNvPr id="4" name="TextBox 3"/>
          <p:cNvSpPr txBox="1"/>
          <p:nvPr/>
        </p:nvSpPr>
        <p:spPr>
          <a:xfrm>
            <a:off x="1257300" y="3185637"/>
            <a:ext cx="6629400" cy="1631216"/>
          </a:xfrm>
          <a:prstGeom prst="rect">
            <a:avLst/>
          </a:prstGeom>
          <a:noFill/>
        </p:spPr>
        <p:txBody>
          <a:bodyPr wrap="square" rtlCol="0">
            <a:spAutoFit/>
          </a:bodyPr>
          <a:lstStyle/>
          <a:p>
            <a:pPr marL="901700" indent="-901700">
              <a:tabLst>
                <a:tab pos="444500" algn="r"/>
                <a:tab pos="622300" algn="l"/>
              </a:tabLst>
            </a:pPr>
            <a:r>
              <a:rPr lang="en-US" sz="2000" i="1" dirty="0"/>
              <a:t>	</a:t>
            </a:r>
            <a:r>
              <a:rPr lang="en-US" sz="2000" i="1" dirty="0">
                <a:latin typeface="Times New Roman"/>
                <a:cs typeface="Times New Roman"/>
              </a:rPr>
              <a:t>y</a:t>
            </a:r>
            <a:r>
              <a:rPr lang="en-US" sz="2000" i="1" baseline="-25000" dirty="0">
                <a:latin typeface="Times New Roman"/>
                <a:cs typeface="Times New Roman"/>
              </a:rPr>
              <a:t>i</a:t>
            </a:r>
            <a:r>
              <a:rPr lang="en-US" sz="2000" i="1" dirty="0"/>
              <a:t>	=</a:t>
            </a:r>
            <a:r>
              <a:rPr lang="en-US" sz="2000" dirty="0"/>
              <a:t>	1 if factory is located at site </a:t>
            </a:r>
            <a:r>
              <a:rPr lang="en-US" sz="2000" i="1" dirty="0">
                <a:latin typeface="Times New Roman"/>
                <a:cs typeface="Times New Roman"/>
              </a:rPr>
              <a:t>i</a:t>
            </a:r>
            <a:r>
              <a:rPr lang="en-US" sz="2000" dirty="0"/>
              <a:t>, 0 otherwise</a:t>
            </a:r>
          </a:p>
          <a:p>
            <a:pPr marL="901700" indent="-901700">
              <a:tabLst>
                <a:tab pos="444500" algn="r"/>
                <a:tab pos="622300" algn="l"/>
              </a:tabLst>
            </a:pPr>
            <a:r>
              <a:rPr lang="en-US" sz="2000" i="1" dirty="0"/>
              <a:t>	</a:t>
            </a:r>
            <a:r>
              <a:rPr lang="en-US" sz="2000" i="1" dirty="0">
                <a:latin typeface="Times New Roman"/>
                <a:cs typeface="Times New Roman"/>
              </a:rPr>
              <a:t>y</a:t>
            </a:r>
            <a:r>
              <a:rPr lang="en-US" sz="2000" i="1" baseline="-25000" dirty="0">
                <a:latin typeface="Times New Roman"/>
                <a:cs typeface="Times New Roman"/>
              </a:rPr>
              <a:t>e</a:t>
            </a:r>
            <a:r>
              <a:rPr lang="en-US" sz="2000" i="1" dirty="0"/>
              <a:t>	=	</a:t>
            </a:r>
            <a:r>
              <a:rPr lang="en-US" sz="2000" dirty="0"/>
              <a:t>1 if warehouse is located at site </a:t>
            </a:r>
            <a:r>
              <a:rPr lang="en-US" sz="2000" i="1" dirty="0">
                <a:latin typeface="Times New Roman"/>
                <a:cs typeface="Times New Roman"/>
              </a:rPr>
              <a:t>e</a:t>
            </a:r>
            <a:r>
              <a:rPr lang="en-US" sz="2000" dirty="0"/>
              <a:t>, 0 otherwise</a:t>
            </a:r>
          </a:p>
          <a:p>
            <a:pPr marL="901700" indent="-901700">
              <a:tabLst>
                <a:tab pos="444500" algn="r"/>
                <a:tab pos="622300" algn="l"/>
              </a:tabLst>
            </a:pPr>
            <a:r>
              <a:rPr lang="en-US" sz="2000" i="1" dirty="0"/>
              <a:t>	</a:t>
            </a:r>
            <a:r>
              <a:rPr lang="en-US" sz="2000" i="1" dirty="0">
                <a:latin typeface="Times New Roman"/>
                <a:cs typeface="Times New Roman"/>
              </a:rPr>
              <a:t>x</a:t>
            </a:r>
            <a:r>
              <a:rPr lang="en-US" sz="2000" i="1" baseline="-25000" dirty="0">
                <a:latin typeface="Times New Roman"/>
                <a:cs typeface="Times New Roman"/>
              </a:rPr>
              <a:t>ej</a:t>
            </a:r>
            <a:r>
              <a:rPr lang="en-US" sz="2000" i="1" dirty="0"/>
              <a:t>	=</a:t>
            </a:r>
            <a:r>
              <a:rPr lang="en-US" sz="2000" dirty="0"/>
              <a:t>	quantity shipped from warehouse </a:t>
            </a:r>
            <a:r>
              <a:rPr lang="en-US" sz="2000" i="1" dirty="0">
                <a:latin typeface="Times New Roman"/>
                <a:cs typeface="Times New Roman"/>
              </a:rPr>
              <a:t>e</a:t>
            </a:r>
            <a:r>
              <a:rPr lang="en-US" sz="2000" i="1" dirty="0"/>
              <a:t> </a:t>
            </a:r>
            <a:r>
              <a:rPr lang="en-US" sz="2000" dirty="0"/>
              <a:t>to market </a:t>
            </a:r>
            <a:r>
              <a:rPr lang="en-US" sz="2000" i="1" dirty="0">
                <a:latin typeface="Times New Roman"/>
                <a:cs typeface="Times New Roman"/>
              </a:rPr>
              <a:t>j</a:t>
            </a:r>
          </a:p>
          <a:p>
            <a:pPr marL="901700" indent="-901700">
              <a:tabLst>
                <a:tab pos="444500" algn="r"/>
                <a:tab pos="622300" algn="l"/>
              </a:tabLst>
            </a:pPr>
            <a:r>
              <a:rPr lang="en-US" sz="2000" i="1" dirty="0"/>
              <a:t>	</a:t>
            </a:r>
            <a:r>
              <a:rPr lang="en-US" sz="2000" i="1" dirty="0">
                <a:latin typeface="Times New Roman"/>
                <a:cs typeface="Times New Roman"/>
              </a:rPr>
              <a:t>x</a:t>
            </a:r>
            <a:r>
              <a:rPr lang="en-US" sz="2000" i="1" baseline="-25000" dirty="0">
                <a:latin typeface="Times New Roman"/>
                <a:cs typeface="Times New Roman"/>
              </a:rPr>
              <a:t>ie</a:t>
            </a:r>
            <a:r>
              <a:rPr lang="en-US" sz="2000" i="1" dirty="0"/>
              <a:t>	=	</a:t>
            </a:r>
            <a:r>
              <a:rPr lang="en-US" sz="2000" dirty="0"/>
              <a:t>quantity shipped from factory at site </a:t>
            </a:r>
            <a:r>
              <a:rPr lang="en-US" sz="2000" i="1" dirty="0">
                <a:latin typeface="Times New Roman"/>
                <a:cs typeface="Times New Roman"/>
              </a:rPr>
              <a:t>i</a:t>
            </a:r>
            <a:r>
              <a:rPr lang="en-US" sz="2000" i="1" dirty="0"/>
              <a:t> </a:t>
            </a:r>
            <a:r>
              <a:rPr lang="en-US" sz="2000" dirty="0"/>
              <a:t>to warehouse </a:t>
            </a:r>
            <a:r>
              <a:rPr lang="en-US" sz="2000" i="1" dirty="0">
                <a:latin typeface="Times New Roman"/>
                <a:cs typeface="Times New Roman"/>
              </a:rPr>
              <a:t>e</a:t>
            </a:r>
          </a:p>
          <a:p>
            <a:pPr marL="901700" indent="-901700">
              <a:tabLst>
                <a:tab pos="444500" algn="r"/>
                <a:tab pos="622300" algn="l"/>
              </a:tabLst>
            </a:pPr>
            <a:r>
              <a:rPr lang="en-US" sz="2000" i="1" dirty="0"/>
              <a:t>	</a:t>
            </a:r>
            <a:r>
              <a:rPr lang="en-US" sz="2000" i="1" dirty="0">
                <a:latin typeface="Times New Roman"/>
                <a:cs typeface="Times New Roman"/>
              </a:rPr>
              <a:t>x</a:t>
            </a:r>
            <a:r>
              <a:rPr lang="en-US" sz="2000" i="1" baseline="-25000" dirty="0">
                <a:latin typeface="Times New Roman"/>
                <a:cs typeface="Times New Roman"/>
              </a:rPr>
              <a:t>hi</a:t>
            </a:r>
            <a:r>
              <a:rPr lang="en-US" sz="2000" i="1" dirty="0"/>
              <a:t>	=	</a:t>
            </a:r>
            <a:r>
              <a:rPr lang="en-US" sz="2000" dirty="0"/>
              <a:t>quantity shipped from supplier </a:t>
            </a:r>
            <a:r>
              <a:rPr lang="en-US" sz="2000" i="1" dirty="0">
                <a:latin typeface="Times New Roman"/>
                <a:cs typeface="Times New Roman"/>
              </a:rPr>
              <a:t>h</a:t>
            </a:r>
            <a:r>
              <a:rPr lang="en-US" sz="2000" i="1" dirty="0"/>
              <a:t> </a:t>
            </a:r>
            <a:r>
              <a:rPr lang="en-US" sz="2000" dirty="0"/>
              <a:t>to factory at site </a:t>
            </a:r>
            <a:r>
              <a:rPr lang="en-US" sz="2000" i="1" dirty="0">
                <a:latin typeface="Times New Roman"/>
                <a:cs typeface="Times New Roman"/>
              </a:rPr>
              <a:t>i</a:t>
            </a:r>
            <a:endParaRPr lang="en-US" sz="2000" dirty="0">
              <a:latin typeface="Times New Roman"/>
              <a:cs typeface="Times New Roman"/>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380137513"/>
              </p:ext>
            </p:extLst>
          </p:nvPr>
        </p:nvGraphicFramePr>
        <p:xfrm>
          <a:off x="2851150" y="5130800"/>
          <a:ext cx="3441700" cy="482600"/>
        </p:xfrm>
        <a:graphic>
          <a:graphicData uri="http://schemas.openxmlformats.org/presentationml/2006/ole">
            <mc:AlternateContent xmlns:mc="http://schemas.openxmlformats.org/markup-compatibility/2006">
              <mc:Choice xmlns:v="urn:schemas-microsoft-com:vml" Requires="v">
                <p:oleObj spid="_x0000_s25672" name="Equation" r:id="rId3" imgW="3441700" imgH="482600" progId="Equation.3">
                  <p:embed/>
                </p:oleObj>
              </mc:Choice>
              <mc:Fallback>
                <p:oleObj name="Equation" r:id="rId3" imgW="3441700" imgH="482600" progId="Equation.3">
                  <p:embed/>
                  <p:pic>
                    <p:nvPicPr>
                      <p:cNvPr id="0" name=""/>
                      <p:cNvPicPr/>
                      <p:nvPr/>
                    </p:nvPicPr>
                    <p:blipFill>
                      <a:blip r:embed="rId4"/>
                      <a:stretch>
                        <a:fillRect/>
                      </a:stretch>
                    </p:blipFill>
                    <p:spPr>
                      <a:xfrm>
                        <a:off x="2851150" y="5130800"/>
                        <a:ext cx="3441700" cy="482600"/>
                      </a:xfrm>
                      <a:prstGeom prst="rect">
                        <a:avLst/>
                      </a:prstGeom>
                    </p:spPr>
                  </p:pic>
                </p:oleObj>
              </mc:Fallback>
            </mc:AlternateContent>
          </a:graphicData>
        </a:graphic>
      </p:graphicFrame>
    </p:spTree>
    <p:extLst>
      <p:ext uri="{BB962C8B-B14F-4D97-AF65-F5344CB8AC3E}">
        <p14:creationId xmlns:p14="http://schemas.microsoft.com/office/powerpoint/2010/main" val="3329851055"/>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Locating Plants and Warehouses Simultaneously</a:t>
            </a:r>
          </a:p>
        </p:txBody>
      </p:sp>
      <p:sp>
        <p:nvSpPr>
          <p:cNvPr id="3" name="Content Placeholder 2"/>
          <p:cNvSpPr>
            <a:spLocks noGrp="1"/>
          </p:cNvSpPr>
          <p:nvPr>
            <p:ph idx="1"/>
          </p:nvPr>
        </p:nvSpPr>
        <p:spPr>
          <a:xfrm>
            <a:off x="457200" y="1600200"/>
            <a:ext cx="1930400" cy="596900"/>
          </a:xfrm>
        </p:spPr>
        <p:txBody>
          <a:bodyPr>
            <a:noAutofit/>
          </a:bodyPr>
          <a:lstStyle/>
          <a:p>
            <a:pPr marL="0" indent="0">
              <a:buNone/>
            </a:pPr>
            <a:r>
              <a:rPr lang="en-US" sz="2400" dirty="0"/>
              <a:t>subject to</a:t>
            </a:r>
          </a:p>
        </p:txBody>
      </p:sp>
      <p:grpSp>
        <p:nvGrpSpPr>
          <p:cNvPr id="13" name="Group 12"/>
          <p:cNvGrpSpPr/>
          <p:nvPr/>
        </p:nvGrpSpPr>
        <p:grpSpPr>
          <a:xfrm>
            <a:off x="1181100" y="2540000"/>
            <a:ext cx="7099300" cy="3257550"/>
            <a:chOff x="1181100" y="2540000"/>
            <a:chExt cx="7099300" cy="3257550"/>
          </a:xfrm>
        </p:grpSpPr>
        <p:graphicFrame>
          <p:nvGraphicFramePr>
            <p:cNvPr id="5" name="Object 4"/>
            <p:cNvGraphicFramePr>
              <a:graphicFrameLocks noChangeAspect="1"/>
            </p:cNvGraphicFramePr>
            <p:nvPr/>
          </p:nvGraphicFramePr>
          <p:xfrm>
            <a:off x="1181100" y="2540000"/>
            <a:ext cx="2578100" cy="749300"/>
          </p:xfrm>
          <a:graphic>
            <a:graphicData uri="http://schemas.openxmlformats.org/presentationml/2006/ole">
              <mc:AlternateContent xmlns:mc="http://schemas.openxmlformats.org/markup-compatibility/2006">
                <mc:Choice xmlns:v="urn:schemas-microsoft-com:vml" Requires="v">
                  <p:oleObj spid="_x0000_s27116" name="Equation" r:id="rId3" imgW="2578100" imgH="749300" progId="Equation.3">
                    <p:embed/>
                  </p:oleObj>
                </mc:Choice>
                <mc:Fallback>
                  <p:oleObj name="Equation" r:id="rId3" imgW="2578100" imgH="749300" progId="Equation.3">
                    <p:embed/>
                    <p:pic>
                      <p:nvPicPr>
                        <p:cNvPr id="0" name=""/>
                        <p:cNvPicPr/>
                        <p:nvPr/>
                      </p:nvPicPr>
                      <p:blipFill>
                        <a:blip r:embed="rId4"/>
                        <a:stretch>
                          <a:fillRect/>
                        </a:stretch>
                      </p:blipFill>
                      <p:spPr>
                        <a:xfrm>
                          <a:off x="1181100" y="2540000"/>
                          <a:ext cx="2578100" cy="7493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181100" y="3367617"/>
            <a:ext cx="3251200" cy="749300"/>
          </p:xfrm>
          <a:graphic>
            <a:graphicData uri="http://schemas.openxmlformats.org/presentationml/2006/ole">
              <mc:AlternateContent xmlns:mc="http://schemas.openxmlformats.org/markup-compatibility/2006">
                <mc:Choice xmlns:v="urn:schemas-microsoft-com:vml" Requires="v">
                  <p:oleObj spid="_x0000_s27117" name="Equation" r:id="rId5" imgW="3251200" imgH="749300" progId="Equation.3">
                    <p:embed/>
                  </p:oleObj>
                </mc:Choice>
                <mc:Fallback>
                  <p:oleObj name="Equation" r:id="rId5" imgW="3251200" imgH="749300" progId="Equation.3">
                    <p:embed/>
                    <p:pic>
                      <p:nvPicPr>
                        <p:cNvPr id="0" name=""/>
                        <p:cNvPicPr/>
                        <p:nvPr/>
                      </p:nvPicPr>
                      <p:blipFill>
                        <a:blip r:embed="rId6"/>
                        <a:stretch>
                          <a:fillRect/>
                        </a:stretch>
                      </p:blipFill>
                      <p:spPr>
                        <a:xfrm>
                          <a:off x="1181100" y="3367617"/>
                          <a:ext cx="3251200" cy="7493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181100" y="4195234"/>
            <a:ext cx="2781300" cy="749300"/>
          </p:xfrm>
          <a:graphic>
            <a:graphicData uri="http://schemas.openxmlformats.org/presentationml/2006/ole">
              <mc:AlternateContent xmlns:mc="http://schemas.openxmlformats.org/markup-compatibility/2006">
                <mc:Choice xmlns:v="urn:schemas-microsoft-com:vml" Requires="v">
                  <p:oleObj spid="_x0000_s27118" name="Equation" r:id="rId7" imgW="2781300" imgH="749300" progId="Equation.3">
                    <p:embed/>
                  </p:oleObj>
                </mc:Choice>
                <mc:Fallback>
                  <p:oleObj name="Equation" r:id="rId7" imgW="2781300" imgH="749300" progId="Equation.3">
                    <p:embed/>
                    <p:pic>
                      <p:nvPicPr>
                        <p:cNvPr id="0" name=""/>
                        <p:cNvPicPr/>
                        <p:nvPr/>
                      </p:nvPicPr>
                      <p:blipFill>
                        <a:blip r:embed="rId8"/>
                        <a:stretch>
                          <a:fillRect/>
                        </a:stretch>
                      </p:blipFill>
                      <p:spPr>
                        <a:xfrm>
                          <a:off x="1181100" y="4195234"/>
                          <a:ext cx="2781300" cy="749300"/>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1181100" y="5022850"/>
            <a:ext cx="3238500" cy="774700"/>
          </p:xfrm>
          <a:graphic>
            <a:graphicData uri="http://schemas.openxmlformats.org/presentationml/2006/ole">
              <mc:AlternateContent xmlns:mc="http://schemas.openxmlformats.org/markup-compatibility/2006">
                <mc:Choice xmlns:v="urn:schemas-microsoft-com:vml" Requires="v">
                  <p:oleObj spid="_x0000_s27119" name="Equation" r:id="rId9" imgW="3238500" imgH="774700" progId="Equation.3">
                    <p:embed/>
                  </p:oleObj>
                </mc:Choice>
                <mc:Fallback>
                  <p:oleObj name="Equation" r:id="rId9" imgW="3238500" imgH="774700" progId="Equation.3">
                    <p:embed/>
                    <p:pic>
                      <p:nvPicPr>
                        <p:cNvPr id="0" name=""/>
                        <p:cNvPicPr/>
                        <p:nvPr/>
                      </p:nvPicPr>
                      <p:blipFill>
                        <a:blip r:embed="rId10"/>
                        <a:stretch>
                          <a:fillRect/>
                        </a:stretch>
                      </p:blipFill>
                      <p:spPr>
                        <a:xfrm>
                          <a:off x="1181100" y="5022850"/>
                          <a:ext cx="3238500" cy="774700"/>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5473700" y="2540000"/>
            <a:ext cx="2806700" cy="774700"/>
          </p:xfrm>
          <a:graphic>
            <a:graphicData uri="http://schemas.openxmlformats.org/presentationml/2006/ole">
              <mc:AlternateContent xmlns:mc="http://schemas.openxmlformats.org/markup-compatibility/2006">
                <mc:Choice xmlns:v="urn:schemas-microsoft-com:vml" Requires="v">
                  <p:oleObj spid="_x0000_s27120" name="Equation" r:id="rId11" imgW="2806700" imgH="774700" progId="Equation.3">
                    <p:embed/>
                  </p:oleObj>
                </mc:Choice>
                <mc:Fallback>
                  <p:oleObj name="Equation" r:id="rId11" imgW="2806700" imgH="774700" progId="Equation.3">
                    <p:embed/>
                    <p:pic>
                      <p:nvPicPr>
                        <p:cNvPr id="0" name=""/>
                        <p:cNvPicPr/>
                        <p:nvPr/>
                      </p:nvPicPr>
                      <p:blipFill>
                        <a:blip r:embed="rId12"/>
                        <a:stretch>
                          <a:fillRect/>
                        </a:stretch>
                      </p:blipFill>
                      <p:spPr>
                        <a:xfrm>
                          <a:off x="5473700" y="2540000"/>
                          <a:ext cx="2806700" cy="774700"/>
                        </a:xfrm>
                        <a:prstGeom prst="rect">
                          <a:avLst/>
                        </a:prstGeom>
                      </p:spPr>
                    </p:pic>
                  </p:oleObj>
                </mc:Fallback>
              </mc:AlternateContent>
            </a:graphicData>
          </a:graphic>
        </p:graphicFrame>
        <p:graphicFrame>
          <p:nvGraphicFramePr>
            <p:cNvPr id="10" name="Object 9"/>
            <p:cNvGraphicFramePr>
              <a:graphicFrameLocks noChangeAspect="1"/>
            </p:cNvGraphicFramePr>
            <p:nvPr/>
          </p:nvGraphicFramePr>
          <p:xfrm>
            <a:off x="5473700" y="3367617"/>
            <a:ext cx="2667000" cy="749300"/>
          </p:xfrm>
          <a:graphic>
            <a:graphicData uri="http://schemas.openxmlformats.org/presentationml/2006/ole">
              <mc:AlternateContent xmlns:mc="http://schemas.openxmlformats.org/markup-compatibility/2006">
                <mc:Choice xmlns:v="urn:schemas-microsoft-com:vml" Requires="v">
                  <p:oleObj spid="_x0000_s27121" name="Equation" r:id="rId13" imgW="2667000" imgH="749300" progId="Equation.3">
                    <p:embed/>
                  </p:oleObj>
                </mc:Choice>
                <mc:Fallback>
                  <p:oleObj name="Equation" r:id="rId13" imgW="2667000" imgH="749300" progId="Equation.3">
                    <p:embed/>
                    <p:pic>
                      <p:nvPicPr>
                        <p:cNvPr id="0" name=""/>
                        <p:cNvPicPr/>
                        <p:nvPr/>
                      </p:nvPicPr>
                      <p:blipFill>
                        <a:blip r:embed="rId14"/>
                        <a:stretch>
                          <a:fillRect/>
                        </a:stretch>
                      </p:blipFill>
                      <p:spPr>
                        <a:xfrm>
                          <a:off x="5473700" y="3367617"/>
                          <a:ext cx="2667000" cy="749300"/>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5473700" y="4368800"/>
            <a:ext cx="2781300" cy="444500"/>
          </p:xfrm>
          <a:graphic>
            <a:graphicData uri="http://schemas.openxmlformats.org/presentationml/2006/ole">
              <mc:AlternateContent xmlns:mc="http://schemas.openxmlformats.org/markup-compatibility/2006">
                <mc:Choice xmlns:v="urn:schemas-microsoft-com:vml" Requires="v">
                  <p:oleObj spid="_x0000_s27122" name="Equation" r:id="rId15" imgW="2781300" imgH="444500" progId="Equation.3">
                    <p:embed/>
                  </p:oleObj>
                </mc:Choice>
                <mc:Fallback>
                  <p:oleObj name="Equation" r:id="rId15" imgW="2781300" imgH="444500" progId="Equation.3">
                    <p:embed/>
                    <p:pic>
                      <p:nvPicPr>
                        <p:cNvPr id="0" name=""/>
                        <p:cNvPicPr/>
                        <p:nvPr/>
                      </p:nvPicPr>
                      <p:blipFill>
                        <a:blip r:embed="rId16"/>
                        <a:stretch>
                          <a:fillRect/>
                        </a:stretch>
                      </p:blipFill>
                      <p:spPr>
                        <a:xfrm>
                          <a:off x="5473700" y="4368800"/>
                          <a:ext cx="2781300" cy="444500"/>
                        </a:xfrm>
                        <a:prstGeom prst="rect">
                          <a:avLst/>
                        </a:prstGeom>
                      </p:spPr>
                    </p:pic>
                  </p:oleObj>
                </mc:Fallback>
              </mc:AlternateContent>
            </a:graphicData>
          </a:graphic>
        </p:graphicFrame>
      </p:grpSp>
    </p:spTree>
    <p:extLst>
      <p:ext uri="{BB962C8B-B14F-4D97-AF65-F5344CB8AC3E}">
        <p14:creationId xmlns:p14="http://schemas.microsoft.com/office/powerpoint/2010/main" val="3179626538"/>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Accounting for Taxes, Tariffs, and Customer Requirements</a:t>
            </a:r>
          </a:p>
        </p:txBody>
      </p:sp>
      <p:sp>
        <p:nvSpPr>
          <p:cNvPr id="3" name="Content Placeholder 2"/>
          <p:cNvSpPr>
            <a:spLocks noGrp="1"/>
          </p:cNvSpPr>
          <p:nvPr>
            <p:ph idx="1"/>
          </p:nvPr>
        </p:nvSpPr>
        <p:spPr>
          <a:xfrm>
            <a:off x="457200" y="1752600"/>
            <a:ext cx="8229600" cy="2120899"/>
          </a:xfrm>
        </p:spPr>
        <p:txBody>
          <a:bodyPr>
            <a:normAutofit/>
          </a:bodyPr>
          <a:lstStyle/>
          <a:p>
            <a:r>
              <a:rPr lang="en-US" sz="2800" dirty="0"/>
              <a:t>A supply chain network should maximize profits after tariffs and taxes while meeting customer service requirements</a:t>
            </a:r>
          </a:p>
          <a:p>
            <a:r>
              <a:rPr lang="en-US" sz="2800" dirty="0"/>
              <a:t>Modified objective and constraint</a:t>
            </a:r>
          </a:p>
        </p:txBody>
      </p:sp>
      <p:graphicFrame>
        <p:nvGraphicFramePr>
          <p:cNvPr id="4" name="Object 3"/>
          <p:cNvGraphicFramePr>
            <a:graphicFrameLocks noChangeAspect="1"/>
          </p:cNvGraphicFramePr>
          <p:nvPr/>
        </p:nvGraphicFramePr>
        <p:xfrm>
          <a:off x="2368550" y="3911600"/>
          <a:ext cx="4406900" cy="914400"/>
        </p:xfrm>
        <a:graphic>
          <a:graphicData uri="http://schemas.openxmlformats.org/presentationml/2006/ole">
            <mc:AlternateContent xmlns:mc="http://schemas.openxmlformats.org/markup-compatibility/2006">
              <mc:Choice xmlns:v="urn:schemas-microsoft-com:vml" Requires="v">
                <p:oleObj spid="_x0000_s27790" name="Equation" r:id="rId3" imgW="4406900" imgH="914400" progId="Equation.3">
                  <p:embed/>
                </p:oleObj>
              </mc:Choice>
              <mc:Fallback>
                <p:oleObj name="Equation" r:id="rId3" imgW="4406900" imgH="914400" progId="Equation.3">
                  <p:embed/>
                  <p:pic>
                    <p:nvPicPr>
                      <p:cNvPr id="0" name=""/>
                      <p:cNvPicPr/>
                      <p:nvPr/>
                    </p:nvPicPr>
                    <p:blipFill>
                      <a:blip r:embed="rId4"/>
                      <a:stretch>
                        <a:fillRect/>
                      </a:stretch>
                    </p:blipFill>
                    <p:spPr>
                      <a:xfrm>
                        <a:off x="2368550" y="3911600"/>
                        <a:ext cx="4406900" cy="914400"/>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2990850" y="4946650"/>
          <a:ext cx="3162300" cy="876300"/>
        </p:xfrm>
        <a:graphic>
          <a:graphicData uri="http://schemas.openxmlformats.org/presentationml/2006/ole">
            <mc:AlternateContent xmlns:mc="http://schemas.openxmlformats.org/markup-compatibility/2006">
              <mc:Choice xmlns:v="urn:schemas-microsoft-com:vml" Requires="v">
                <p:oleObj spid="_x0000_s27791" name="Equation" r:id="rId5" imgW="3162300" imgH="876300" progId="Equation.3">
                  <p:embed/>
                </p:oleObj>
              </mc:Choice>
              <mc:Fallback>
                <p:oleObj name="Equation" r:id="rId5" imgW="3162300" imgH="876300" progId="Equation.3">
                  <p:embed/>
                  <p:pic>
                    <p:nvPicPr>
                      <p:cNvPr id="0" name=""/>
                      <p:cNvPicPr/>
                      <p:nvPr/>
                    </p:nvPicPr>
                    <p:blipFill>
                      <a:blip r:embed="rId6"/>
                      <a:stretch>
                        <a:fillRect/>
                      </a:stretch>
                    </p:blipFill>
                    <p:spPr>
                      <a:xfrm>
                        <a:off x="2990850" y="4946650"/>
                        <a:ext cx="3162300" cy="876300"/>
                      </a:xfrm>
                      <a:prstGeom prst="rect">
                        <a:avLst/>
                      </a:prstGeom>
                    </p:spPr>
                  </p:pic>
                </p:oleObj>
              </mc:Fallback>
            </mc:AlternateContent>
          </a:graphicData>
        </a:graphic>
      </p:graphicFrame>
    </p:spTree>
    <p:extLst>
      <p:ext uri="{BB962C8B-B14F-4D97-AF65-F5344CB8AC3E}">
        <p14:creationId xmlns:p14="http://schemas.microsoft.com/office/powerpoint/2010/main" val="3528147740"/>
      </p:ext>
    </p:extLst>
  </p:cSld>
  <p:clrMapOvr>
    <a:masterClrMapping/>
  </p:clrMapOvr>
  <p:transition spd="slow">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1000"/>
                                        <p:tgtEl>
                                          <p:spTgt spid="4"/>
                                        </p:tgtEl>
                                      </p:cBhvr>
                                    </p:animEffect>
                                  </p:childTnLst>
                                </p:cTn>
                              </p:par>
                            </p:childTnLst>
                          </p:cTn>
                        </p:par>
                        <p:par>
                          <p:cTn id="8" fill="hold">
                            <p:stCondLst>
                              <p:cond delay="2000"/>
                            </p:stCondLst>
                            <p:childTnLst>
                              <p:par>
                                <p:cTn id="9" presetID="18" presetClass="entr" presetSubtype="6"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strips(downRight)">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p:spPr>
        <p:txBody>
          <a:bodyPr>
            <a:normAutofit/>
          </a:bodyPr>
          <a:lstStyle/>
          <a:p>
            <a:r>
              <a:rPr lang="en-US" dirty="0"/>
              <a:t>Summary of Learning Objectives</a:t>
            </a:r>
          </a:p>
        </p:txBody>
      </p:sp>
      <p:sp>
        <p:nvSpPr>
          <p:cNvPr id="34819" name="Rectangle 3"/>
          <p:cNvSpPr>
            <a:spLocks noGrp="1" noChangeArrowheads="1"/>
          </p:cNvSpPr>
          <p:nvPr>
            <p:ph type="body" idx="1"/>
          </p:nvPr>
        </p:nvSpPr>
        <p:spPr>
          <a:xfrm>
            <a:off x="685800" y="1600200"/>
            <a:ext cx="7727950" cy="4800600"/>
          </a:xfrm>
          <a:noFill/>
        </p:spPr>
        <p:txBody>
          <a:bodyPr>
            <a:normAutofit/>
          </a:bodyPr>
          <a:lstStyle/>
          <a:p>
            <a:pPr marL="514350" indent="-514350">
              <a:lnSpc>
                <a:spcPct val="90000"/>
              </a:lnSpc>
              <a:buSzPct val="100000"/>
              <a:buFont typeface="+mj-lt"/>
              <a:buAutoNum type="arabicPeriod"/>
            </a:pPr>
            <a:r>
              <a:rPr lang="en-US" dirty="0"/>
              <a:t>Understand the role of network design in a supply chain</a:t>
            </a:r>
          </a:p>
          <a:p>
            <a:pPr marL="514350" indent="-514350">
              <a:lnSpc>
                <a:spcPct val="90000"/>
              </a:lnSpc>
              <a:buSzPct val="100000"/>
              <a:buFont typeface="+mj-lt"/>
              <a:buAutoNum type="arabicPeriod"/>
            </a:pPr>
            <a:r>
              <a:rPr lang="en-US" dirty="0"/>
              <a:t>Identify factors influencing supply chain network design decisions</a:t>
            </a:r>
          </a:p>
          <a:p>
            <a:pPr marL="514350" indent="-514350">
              <a:lnSpc>
                <a:spcPct val="90000"/>
              </a:lnSpc>
              <a:buSzPct val="100000"/>
              <a:buFont typeface="+mj-lt"/>
              <a:buAutoNum type="arabicPeriod"/>
            </a:pPr>
            <a:r>
              <a:rPr lang="en-US" dirty="0"/>
              <a:t>Develop a framework for making network design decisions</a:t>
            </a:r>
          </a:p>
          <a:p>
            <a:pPr marL="514350" indent="-514350">
              <a:lnSpc>
                <a:spcPct val="90000"/>
              </a:lnSpc>
              <a:buSzPct val="100000"/>
              <a:buFont typeface="+mj-lt"/>
              <a:buAutoNum type="arabicPeriod"/>
            </a:pPr>
            <a:r>
              <a:rPr lang="en-US" dirty="0"/>
              <a:t>Use optimization for facility location and capacity allocation decisions</a:t>
            </a:r>
            <a:endParaRPr lang="en-US" dirty="0">
              <a:latin typeface="Times New Roman" charset="0"/>
            </a:endParaRPr>
          </a:p>
        </p:txBody>
      </p:sp>
    </p:spTree>
    <p:extLst>
      <p:ext uri="{BB962C8B-B14F-4D97-AF65-F5344CB8AC3E}">
        <p14:creationId xmlns:p14="http://schemas.microsoft.com/office/powerpoint/2010/main" val="1278033905"/>
      </p:ext>
    </p:extLst>
  </p:cSld>
  <p:clrMapOvr>
    <a:masterClrMapping/>
  </p:clrMapOvr>
  <p:transition spd="slow">
    <p:pull dir="l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09600" y="231369"/>
            <a:ext cx="7772400" cy="606831"/>
          </a:xfrm>
        </p:spPr>
        <p:txBody>
          <a:bodyPr/>
          <a:lstStyle/>
          <a:p>
            <a:r>
              <a:rPr lang="en-US" altLang="en-US" dirty="0"/>
              <a:t>Session 3: What’s Next</a:t>
            </a:r>
          </a:p>
        </p:txBody>
      </p:sp>
      <p:sp>
        <p:nvSpPr>
          <p:cNvPr id="5" name="AutoShape 2" descr="save image"/>
          <p:cNvSpPr>
            <a:spLocks noChangeAspect="1" noChangeArrowheads="1"/>
          </p:cNvSpPr>
          <p:nvPr/>
        </p:nvSpPr>
        <p:spPr bwMode="auto">
          <a:xfrm>
            <a:off x="168275"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Content Placeholder 2"/>
          <p:cNvSpPr>
            <a:spLocks noGrp="1"/>
          </p:cNvSpPr>
          <p:nvPr>
            <p:ph idx="1"/>
          </p:nvPr>
        </p:nvSpPr>
        <p:spPr>
          <a:xfrm>
            <a:off x="122237" y="1066800"/>
            <a:ext cx="8747125" cy="3505200"/>
          </a:xfrm>
        </p:spPr>
        <p:txBody>
          <a:bodyPr/>
          <a:lstStyle/>
          <a:p>
            <a:pPr marL="457200" lvl="1" indent="0">
              <a:buNone/>
            </a:pPr>
            <a:endParaRPr lang="en-US" sz="4400" dirty="0"/>
          </a:p>
          <a:p>
            <a:r>
              <a:rPr lang="en-US" sz="4400" b="1" dirty="0"/>
              <a:t>Managing transportation in supply chain</a:t>
            </a:r>
            <a:endParaRPr lang="en-US" sz="4800" dirty="0"/>
          </a:p>
          <a:p>
            <a:pPr lvl="1"/>
            <a:r>
              <a:rPr lang="en-US" sz="4000" dirty="0">
                <a:solidFill>
                  <a:srgbClr val="FF0000"/>
                </a:solidFill>
              </a:rPr>
              <a:t>Suggested Reading: Chapter 14 (Chopra and Meindl)</a:t>
            </a:r>
            <a:endParaRPr lang="en-US" sz="4400" dirty="0">
              <a:solidFill>
                <a:srgbClr val="FF0000"/>
              </a:solidFill>
            </a:endParaRPr>
          </a:p>
          <a:p>
            <a:pPr lvl="1">
              <a:lnSpc>
                <a:spcPct val="150000"/>
              </a:lnSpc>
              <a:spcBef>
                <a:spcPts val="600"/>
              </a:spcBef>
            </a:pPr>
            <a:endParaRPr lang="en-US" altLang="en-US" dirty="0"/>
          </a:p>
        </p:txBody>
      </p:sp>
    </p:spTree>
    <p:extLst>
      <p:ext uri="{BB962C8B-B14F-4D97-AF65-F5344CB8AC3E}">
        <p14:creationId xmlns:p14="http://schemas.microsoft.com/office/powerpoint/2010/main" val="2497293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739901"/>
            <a:ext cx="8229600" cy="1765300"/>
          </a:xfrm>
        </p:spPr>
        <p:txBody>
          <a:bodyPr/>
          <a:lstStyle/>
          <a:p>
            <a:r>
              <a:rPr lang="en-US" dirty="0"/>
              <a:t>ROA can be written as the product of two ratios – profit margin and asset turnover</a:t>
            </a:r>
          </a:p>
        </p:txBody>
      </p:sp>
      <p:grpSp>
        <p:nvGrpSpPr>
          <p:cNvPr id="7" name="Group 6"/>
          <p:cNvGrpSpPr/>
          <p:nvPr/>
        </p:nvGrpSpPr>
        <p:grpSpPr>
          <a:xfrm>
            <a:off x="1231900" y="3289300"/>
            <a:ext cx="6781800" cy="1568450"/>
            <a:chOff x="-266700" y="3505200"/>
            <a:chExt cx="6781800" cy="1568450"/>
          </a:xfrm>
        </p:grpSpPr>
        <p:graphicFrame>
          <p:nvGraphicFramePr>
            <p:cNvPr id="6" name="Object 5"/>
            <p:cNvGraphicFramePr>
              <a:graphicFrameLocks noChangeAspect="1"/>
            </p:cNvGraphicFramePr>
            <p:nvPr/>
          </p:nvGraphicFramePr>
          <p:xfrm>
            <a:off x="-266700" y="3505200"/>
            <a:ext cx="6781800" cy="762000"/>
          </p:xfrm>
          <a:graphic>
            <a:graphicData uri="http://schemas.openxmlformats.org/presentationml/2006/ole">
              <mc:AlternateContent xmlns:mc="http://schemas.openxmlformats.org/markup-compatibility/2006">
                <mc:Choice xmlns:v="urn:schemas-microsoft-com:vml" Requires="v">
                  <p:oleObj spid="_x0000_s31794" name="Equation" r:id="rId3" imgW="6781800" imgH="762000" progId="Equation.3">
                    <p:embed/>
                  </p:oleObj>
                </mc:Choice>
                <mc:Fallback>
                  <p:oleObj name="Equation" r:id="rId3" imgW="6781800" imgH="762000" progId="Equation.3">
                    <p:embed/>
                    <p:pic>
                      <p:nvPicPr>
                        <p:cNvPr id="6" name="Object 5"/>
                        <p:cNvPicPr/>
                        <p:nvPr/>
                      </p:nvPicPr>
                      <p:blipFill>
                        <a:blip r:embed="rId4"/>
                        <a:stretch>
                          <a:fillRect/>
                        </a:stretch>
                      </p:blipFill>
                      <p:spPr>
                        <a:xfrm>
                          <a:off x="-266700" y="3505200"/>
                          <a:ext cx="6781800" cy="76200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425450" y="4730750"/>
            <a:ext cx="4508500" cy="342900"/>
          </p:xfrm>
          <a:graphic>
            <a:graphicData uri="http://schemas.openxmlformats.org/presentationml/2006/ole">
              <mc:AlternateContent xmlns:mc="http://schemas.openxmlformats.org/markup-compatibility/2006">
                <mc:Choice xmlns:v="urn:schemas-microsoft-com:vml" Requires="v">
                  <p:oleObj spid="_x0000_s31795" name="Equation" r:id="rId5" imgW="4508500" imgH="342900" progId="Equation.3">
                    <p:embed/>
                  </p:oleObj>
                </mc:Choice>
                <mc:Fallback>
                  <p:oleObj name="Equation" r:id="rId5" imgW="4508500" imgH="342900" progId="Equation.3">
                    <p:embed/>
                    <p:pic>
                      <p:nvPicPr>
                        <p:cNvPr id="4" name="Object 3"/>
                        <p:cNvPicPr/>
                        <p:nvPr/>
                      </p:nvPicPr>
                      <p:blipFill>
                        <a:blip r:embed="rId6"/>
                        <a:stretch>
                          <a:fillRect/>
                        </a:stretch>
                      </p:blipFill>
                      <p:spPr>
                        <a:xfrm>
                          <a:off x="425450" y="4730750"/>
                          <a:ext cx="4508500" cy="342900"/>
                        </a:xfrm>
                        <a:prstGeom prst="rect">
                          <a:avLst/>
                        </a:prstGeom>
                      </p:spPr>
                    </p:pic>
                  </p:oleObj>
                </mc:Fallback>
              </mc:AlternateContent>
            </a:graphicData>
          </a:graphic>
        </p:graphicFrame>
      </p:grpSp>
    </p:spTree>
    <p:extLst>
      <p:ext uri="{BB962C8B-B14F-4D97-AF65-F5344CB8AC3E}">
        <p14:creationId xmlns:p14="http://schemas.microsoft.com/office/powerpoint/2010/main" val="1425956300"/>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417639"/>
            <a:ext cx="8229600" cy="1439862"/>
          </a:xfrm>
        </p:spPr>
        <p:txBody>
          <a:bodyPr>
            <a:noAutofit/>
          </a:bodyPr>
          <a:lstStyle/>
          <a:p>
            <a:r>
              <a:rPr lang="en-US" sz="2800" dirty="0"/>
              <a:t>Key components of asset turnover are accounts receivable turnover (ART); inventory turnover (INVT); and property, plant, and equipment turnover (PPET)</a:t>
            </a:r>
          </a:p>
        </p:txBody>
      </p:sp>
      <p:grpSp>
        <p:nvGrpSpPr>
          <p:cNvPr id="5" name="Group 4"/>
          <p:cNvGrpSpPr/>
          <p:nvPr/>
        </p:nvGrpSpPr>
        <p:grpSpPr>
          <a:xfrm>
            <a:off x="495300" y="3467100"/>
            <a:ext cx="8153400" cy="2032000"/>
            <a:chOff x="495300" y="3467100"/>
            <a:chExt cx="8153400" cy="2032000"/>
          </a:xfrm>
        </p:grpSpPr>
        <p:graphicFrame>
          <p:nvGraphicFramePr>
            <p:cNvPr id="6" name="Object 5"/>
            <p:cNvGraphicFramePr>
              <a:graphicFrameLocks noChangeAspect="1"/>
            </p:cNvGraphicFramePr>
            <p:nvPr/>
          </p:nvGraphicFramePr>
          <p:xfrm>
            <a:off x="495300" y="3467100"/>
            <a:ext cx="8153400" cy="762000"/>
          </p:xfrm>
          <a:graphic>
            <a:graphicData uri="http://schemas.openxmlformats.org/presentationml/2006/ole">
              <mc:AlternateContent xmlns:mc="http://schemas.openxmlformats.org/markup-compatibility/2006">
                <mc:Choice xmlns:v="urn:schemas-microsoft-com:vml" Requires="v">
                  <p:oleObj spid="_x0000_s32818" name="Equation" r:id="rId3" imgW="8153400" imgH="762000" progId="Equation.3">
                    <p:embed/>
                  </p:oleObj>
                </mc:Choice>
                <mc:Fallback>
                  <p:oleObj name="Equation" r:id="rId3" imgW="8153400" imgH="762000" progId="Equation.3">
                    <p:embed/>
                    <p:pic>
                      <p:nvPicPr>
                        <p:cNvPr id="6" name="Object 5"/>
                        <p:cNvPicPr/>
                        <p:nvPr/>
                      </p:nvPicPr>
                      <p:blipFill>
                        <a:blip r:embed="rId4"/>
                        <a:stretch>
                          <a:fillRect/>
                        </a:stretch>
                      </p:blipFill>
                      <p:spPr>
                        <a:xfrm>
                          <a:off x="495300" y="3467100"/>
                          <a:ext cx="8153400" cy="762000"/>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2978150" y="4737100"/>
            <a:ext cx="3187700" cy="762000"/>
          </p:xfrm>
          <a:graphic>
            <a:graphicData uri="http://schemas.openxmlformats.org/presentationml/2006/ole">
              <mc:AlternateContent xmlns:mc="http://schemas.openxmlformats.org/markup-compatibility/2006">
                <mc:Choice xmlns:v="urn:schemas-microsoft-com:vml" Requires="v">
                  <p:oleObj spid="_x0000_s32819" name="Equation" r:id="rId5" imgW="3187700" imgH="762000" progId="Equation.3">
                    <p:embed/>
                  </p:oleObj>
                </mc:Choice>
                <mc:Fallback>
                  <p:oleObj name="Equation" r:id="rId5" imgW="3187700" imgH="762000" progId="Equation.3">
                    <p:embed/>
                    <p:pic>
                      <p:nvPicPr>
                        <p:cNvPr id="4" name="Object 3"/>
                        <p:cNvPicPr/>
                        <p:nvPr/>
                      </p:nvPicPr>
                      <p:blipFill>
                        <a:blip r:embed="rId6"/>
                        <a:stretch>
                          <a:fillRect/>
                        </a:stretch>
                      </p:blipFill>
                      <p:spPr>
                        <a:xfrm>
                          <a:off x="2978150" y="4737100"/>
                          <a:ext cx="3187700" cy="762000"/>
                        </a:xfrm>
                        <a:prstGeom prst="rect">
                          <a:avLst/>
                        </a:prstGeom>
                      </p:spPr>
                    </p:pic>
                  </p:oleObj>
                </mc:Fallback>
              </mc:AlternateContent>
            </a:graphicData>
          </a:graphic>
        </p:graphicFrame>
      </p:grpSp>
    </p:spTree>
    <p:extLst>
      <p:ext uri="{BB962C8B-B14F-4D97-AF65-F5344CB8AC3E}">
        <p14:creationId xmlns:p14="http://schemas.microsoft.com/office/powerpoint/2010/main" val="562446894"/>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Financial Measures Of Performance</a:t>
            </a:r>
          </a:p>
        </p:txBody>
      </p:sp>
      <p:sp>
        <p:nvSpPr>
          <p:cNvPr id="3" name="Content Placeholder 2"/>
          <p:cNvSpPr>
            <a:spLocks noGrp="1"/>
          </p:cNvSpPr>
          <p:nvPr>
            <p:ph idx="1"/>
          </p:nvPr>
        </p:nvSpPr>
        <p:spPr>
          <a:xfrm>
            <a:off x="457200" y="1600200"/>
            <a:ext cx="8229600" cy="3683000"/>
          </a:xfrm>
        </p:spPr>
        <p:txBody>
          <a:bodyPr>
            <a:normAutofit/>
          </a:bodyPr>
          <a:lstStyle/>
          <a:p>
            <a:r>
              <a:rPr lang="en-US" dirty="0"/>
              <a:t>Measures not part of financial statements</a:t>
            </a:r>
          </a:p>
          <a:p>
            <a:pPr lvl="1"/>
            <a:r>
              <a:rPr lang="en-US" i="1" dirty="0"/>
              <a:t>Markdowns</a:t>
            </a:r>
            <a:r>
              <a:rPr lang="en-US" dirty="0"/>
              <a:t>: discounts required to convince customers to buy excess inventory </a:t>
            </a:r>
          </a:p>
          <a:p>
            <a:pPr lvl="1"/>
            <a:r>
              <a:rPr lang="en-US" i="1" dirty="0"/>
              <a:t>Lost sales</a:t>
            </a:r>
            <a:r>
              <a:rPr lang="en-US" dirty="0"/>
              <a:t>:</a:t>
            </a:r>
            <a:r>
              <a:rPr lang="en-US" i="1" dirty="0"/>
              <a:t> </a:t>
            </a:r>
            <a:r>
              <a:rPr lang="en-US" dirty="0"/>
              <a:t>represent customer sales that did not materialize because of the absence of products the customer wanted to buy</a:t>
            </a:r>
          </a:p>
        </p:txBody>
      </p:sp>
    </p:spTree>
    <p:extLst>
      <p:ext uri="{BB962C8B-B14F-4D97-AF65-F5344CB8AC3E}">
        <p14:creationId xmlns:p14="http://schemas.microsoft.com/office/powerpoint/2010/main" val="650133854"/>
      </p:ext>
    </p:extLst>
  </p:cSld>
  <p:clrMapOvr>
    <a:masterClrMapping/>
  </p:clrMapOvr>
  <p:transition spd="slow">
    <p:pull dir="lu"/>
  </p:transition>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30866</TotalTime>
  <Words>3952</Words>
  <Application>Microsoft Office PowerPoint</Application>
  <PresentationFormat>On-screen Show (4:3)</PresentationFormat>
  <Paragraphs>593</Paragraphs>
  <Slides>65</Slides>
  <Notes>24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65</vt:i4>
      </vt:variant>
    </vt:vector>
  </HeadingPairs>
  <TitlesOfParts>
    <vt:vector size="73" baseType="lpstr">
      <vt:lpstr>Arial</vt:lpstr>
      <vt:lpstr>Calibri</vt:lpstr>
      <vt:lpstr>Garamond</vt:lpstr>
      <vt:lpstr>Times</vt:lpstr>
      <vt:lpstr>Times New Roman</vt:lpstr>
      <vt:lpstr>Blank Presentation</vt:lpstr>
      <vt:lpstr>Equation</vt:lpstr>
      <vt:lpstr>Document</vt:lpstr>
      <vt:lpstr> </vt:lpstr>
      <vt:lpstr>Supply Chain Drivers  and Metrics</vt:lpstr>
      <vt:lpstr>Financial Measures Of Performance</vt:lpstr>
      <vt:lpstr>Financial Measures Of Performance</vt:lpstr>
      <vt:lpstr>Financial Data for Amazon and Nordstrom</vt:lpstr>
      <vt:lpstr>Financial Measures Of Performance</vt:lpstr>
      <vt:lpstr>Financial Measures Of Performance</vt:lpstr>
      <vt:lpstr>Financial Measures Of Performance</vt:lpstr>
      <vt:lpstr>Financial Measures Of Performance</vt:lpstr>
      <vt:lpstr>Design considerations for supply chain drivers</vt:lpstr>
      <vt:lpstr>Facility Location and Network Design</vt:lpstr>
      <vt:lpstr>The Role of Network Design</vt:lpstr>
      <vt:lpstr>Competitive Factors</vt:lpstr>
      <vt:lpstr>Framework for Network Design Decisions</vt:lpstr>
      <vt:lpstr>Phase I: Distribution Network Design</vt:lpstr>
      <vt:lpstr>Relationship between service and number of facilities</vt:lpstr>
      <vt:lpstr>PowerPoint Presentation</vt:lpstr>
      <vt:lpstr>PowerPoint Presentation</vt:lpstr>
      <vt:lpstr>PowerPoint Presentation</vt:lpstr>
      <vt:lpstr>Costs as a Function of Number of Facilities</vt:lpstr>
      <vt:lpstr>PowerPoint Presentation</vt:lpstr>
      <vt:lpstr>Network Design Decisions</vt:lpstr>
      <vt:lpstr>Phase II: Regional facility configuration</vt:lpstr>
      <vt:lpstr>Phase II: Network Optimization Models</vt:lpstr>
      <vt:lpstr>Capacitated Plant Location Model</vt:lpstr>
      <vt:lpstr>Capacitated Plant Location Model</vt:lpstr>
      <vt:lpstr>Capacitated Plant Location Model</vt:lpstr>
      <vt:lpstr>Capacitated Plant Location Model</vt:lpstr>
      <vt:lpstr>Capacitated Plant Location Model</vt:lpstr>
      <vt:lpstr>Capacitated Plant Location Model</vt:lpstr>
      <vt:lpstr>Capacitated Plant Location Model</vt:lpstr>
      <vt:lpstr>PowerPoint Presentation</vt:lpstr>
      <vt:lpstr>A Note About GST and Its Impact</vt:lpstr>
      <vt:lpstr>Impact of Tax Structure on Warehousing (Pre GST Regime)</vt:lpstr>
      <vt:lpstr>Impact of CST (Double Taxation Without Ability to Offset Input CST)</vt:lpstr>
      <vt:lpstr>Warehousing Strategy Pre GST</vt:lpstr>
      <vt:lpstr>Impact of GST (Offset input GST)</vt:lpstr>
      <vt:lpstr>Warehousing Strategy Post GST</vt:lpstr>
      <vt:lpstr>A Note About GST and Its Impact</vt:lpstr>
      <vt:lpstr>Network design decisions</vt:lpstr>
      <vt:lpstr>Phase III: Gravity Location Models</vt:lpstr>
      <vt:lpstr>Gravity Location Model</vt:lpstr>
      <vt:lpstr>Gravity Location Model</vt:lpstr>
      <vt:lpstr>Gravity Location Model</vt:lpstr>
      <vt:lpstr>Gravity Location Model</vt:lpstr>
      <vt:lpstr>Network Design Decisions</vt:lpstr>
      <vt:lpstr>Phase IV: Facility location, capacity and demand allocation </vt:lpstr>
      <vt:lpstr>Phase IV: Network Optimization Models</vt:lpstr>
      <vt:lpstr>Network Optimization Models</vt:lpstr>
      <vt:lpstr>Network Optimization Models</vt:lpstr>
      <vt:lpstr>Capacitated Plant Location Model</vt:lpstr>
      <vt:lpstr>Capacitated Plant Location Model</vt:lpstr>
      <vt:lpstr>Capacitated Plant Location Model</vt:lpstr>
      <vt:lpstr>Capacitated Plant Location Model</vt:lpstr>
      <vt:lpstr>Capacitated Plant Location Model</vt:lpstr>
      <vt:lpstr>Capacitated Plant Location Model</vt:lpstr>
      <vt:lpstr>Capacitated Model With  Single Sourcing</vt:lpstr>
      <vt:lpstr>Capacitated Model With  Single Sourcing</vt:lpstr>
      <vt:lpstr>Locating Plants and Warehouses Simultaneously</vt:lpstr>
      <vt:lpstr>Locating Plants and Warehouses Simultaneously</vt:lpstr>
      <vt:lpstr>Locating Plants and Warehouses Simultaneously</vt:lpstr>
      <vt:lpstr>Locating Plants and Warehouses Simultaneously</vt:lpstr>
      <vt:lpstr>Accounting for Taxes, Tariffs, and Customer Requirements</vt:lpstr>
      <vt:lpstr>Summary of Learning Objectives</vt:lpstr>
      <vt:lpstr>Session 3: What’s Next</vt:lpstr>
    </vt:vector>
  </TitlesOfParts>
  <Company>TAMU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Mays College   Development Council</dc:title>
  <dc:creator>Subodha</dc:creator>
  <cp:lastModifiedBy>Subodha Kumar</cp:lastModifiedBy>
  <cp:revision>771</cp:revision>
  <cp:lastPrinted>2015-04-26T13:48:18Z</cp:lastPrinted>
  <dcterms:created xsi:type="dcterms:W3CDTF">2001-09-26T14:54:05Z</dcterms:created>
  <dcterms:modified xsi:type="dcterms:W3CDTF">2019-12-03T08:30:29Z</dcterms:modified>
</cp:coreProperties>
</file>